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478" r:id="rId2"/>
    <p:sldId id="432" r:id="rId3"/>
    <p:sldId id="481" r:id="rId4"/>
    <p:sldId id="456" r:id="rId5"/>
    <p:sldId id="461" r:id="rId6"/>
    <p:sldId id="463" r:id="rId7"/>
    <p:sldId id="464" r:id="rId8"/>
    <p:sldId id="450" r:id="rId9"/>
    <p:sldId id="452" r:id="rId10"/>
    <p:sldId id="449" r:id="rId11"/>
    <p:sldId id="437" r:id="rId12"/>
    <p:sldId id="436" r:id="rId13"/>
    <p:sldId id="408" r:id="rId14"/>
    <p:sldId id="480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D08BA6-561E-9245-A2C0-B665BF6540B1}" v="4" dt="2023-09-11T20:38:46.86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8"/>
    <p:restoredTop sz="94507"/>
  </p:normalViewPr>
  <p:slideViewPr>
    <p:cSldViewPr>
      <p:cViewPr varScale="1">
        <p:scale>
          <a:sx n="116" d="100"/>
          <a:sy n="116" d="100"/>
        </p:scale>
        <p:origin x="156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C1D08BA6-561E-9245-A2C0-B665BF6540B1}"/>
    <pc:docChg chg="modSld">
      <pc:chgData name="Downen, Paul M" userId="b1fad98d-9c85-4afc-93ea-92c67574f2bd" providerId="ADAL" clId="{C1D08BA6-561E-9245-A2C0-B665BF6540B1}" dt="2023-09-13T19:08:49.125" v="12" actId="20577"/>
      <pc:docMkLst>
        <pc:docMk/>
      </pc:docMkLst>
      <pc:sldChg chg="modSp mod">
        <pc:chgData name="Downen, Paul M" userId="b1fad98d-9c85-4afc-93ea-92c67574f2bd" providerId="ADAL" clId="{C1D08BA6-561E-9245-A2C0-B665BF6540B1}" dt="2023-09-13T19:08:49.125" v="12" actId="20577"/>
        <pc:sldMkLst>
          <pc:docMk/>
          <pc:sldMk cId="0" sldId="478"/>
        </pc:sldMkLst>
        <pc:spChg chg="mod">
          <ac:chgData name="Downen, Paul M" userId="b1fad98d-9c85-4afc-93ea-92c67574f2bd" providerId="ADAL" clId="{C1D08BA6-561E-9245-A2C0-B665BF6540B1}" dt="2023-09-13T19:08:49.125" v="12" actId="20577"/>
          <ac:spMkLst>
            <pc:docMk/>
            <pc:sldMk cId="0" sldId="478"/>
            <ac:spMk id="16385" creationId="{3DD21533-8BFC-C243-B462-D91215DEDE70}"/>
          </ac:spMkLst>
        </pc:spChg>
      </pc:sldChg>
      <pc:sldChg chg="modSp mod">
        <pc:chgData name="Downen, Paul M" userId="b1fad98d-9c85-4afc-93ea-92c67574f2bd" providerId="ADAL" clId="{C1D08BA6-561E-9245-A2C0-B665BF6540B1}" dt="2023-09-11T20:39:26.733" v="7" actId="20577"/>
        <pc:sldMkLst>
          <pc:docMk/>
          <pc:sldMk cId="3341416074" sldId="480"/>
        </pc:sldMkLst>
        <pc:spChg chg="mod">
          <ac:chgData name="Downen, Paul M" userId="b1fad98d-9c85-4afc-93ea-92c67574f2bd" providerId="ADAL" clId="{C1D08BA6-561E-9245-A2C0-B665BF6540B1}" dt="2023-09-11T20:39:19.235" v="6" actId="20577"/>
          <ac:spMkLst>
            <pc:docMk/>
            <pc:sldMk cId="3341416074" sldId="480"/>
            <ac:spMk id="4" creationId="{B1E637D8-5EA7-5842-B78F-C0091D67703B}"/>
          </ac:spMkLst>
        </pc:spChg>
        <pc:spChg chg="mod">
          <ac:chgData name="Downen, Paul M" userId="b1fad98d-9c85-4afc-93ea-92c67574f2bd" providerId="ADAL" clId="{C1D08BA6-561E-9245-A2C0-B665BF6540B1}" dt="2023-09-11T20:39:26.733" v="7" actId="20577"/>
          <ac:spMkLst>
            <pc:docMk/>
            <pc:sldMk cId="3341416074" sldId="480"/>
            <ac:spMk id="40961" creationId="{914B3029-24F6-4245-8470-4C4D1BB38ED1}"/>
          </ac:spMkLst>
        </pc:spChg>
      </pc:sldChg>
    </pc:docChg>
  </pc:docChgLst>
  <pc:docChgLst>
    <pc:chgData name="Downen, Paul M" userId="b1fad98d-9c85-4afc-93ea-92c67574f2bd" providerId="ADAL" clId="{E3DC5494-CE14-D340-B40C-AD120283E9A5}"/>
    <pc:docChg chg="modSld">
      <pc:chgData name="Downen, Paul M" userId="b1fad98d-9c85-4afc-93ea-92c67574f2bd" providerId="ADAL" clId="{E3DC5494-CE14-D340-B40C-AD120283E9A5}" dt="2023-08-28T16:13:27.355" v="0" actId="767"/>
      <pc:docMkLst>
        <pc:docMk/>
      </pc:docMkLst>
      <pc:sldChg chg="addSp modSp">
        <pc:chgData name="Downen, Paul M" userId="b1fad98d-9c85-4afc-93ea-92c67574f2bd" providerId="ADAL" clId="{E3DC5494-CE14-D340-B40C-AD120283E9A5}" dt="2023-08-28T16:13:27.355" v="0" actId="767"/>
        <pc:sldMkLst>
          <pc:docMk/>
          <pc:sldMk cId="0" sldId="478"/>
        </pc:sldMkLst>
        <pc:spChg chg="add mod">
          <ac:chgData name="Downen, Paul M" userId="b1fad98d-9c85-4afc-93ea-92c67574f2bd" providerId="ADAL" clId="{E3DC5494-CE14-D340-B40C-AD120283E9A5}" dt="2023-08-28T16:13:27.355" v="0" actId="767"/>
          <ac:spMkLst>
            <pc:docMk/>
            <pc:sldMk cId="0" sldId="478"/>
            <ac:spMk id="2" creationId="{8CE112F9-9B83-9E7B-C793-2B7FF6AACE6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9BC0B0-B877-324A-9E59-E98A2BA8CE5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24DD3E-28E1-974F-9B20-CBBECEEE460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panose="02020603050405020304" pitchFamily="18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475C70E-15FC-9F46-94F7-8D2CA43B3E82}" type="datetimeFigureOut">
              <a:rPr lang="en-US" altLang="en-US"/>
              <a:pPr>
                <a:defRPr/>
              </a:pPr>
              <a:t>9/19/23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0ABAA1-87C7-344C-83FA-DFC4915A36F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B0F53A-EEB5-BE44-A13B-59389D1ADE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E20D7CD0-E3DE-3F4C-A290-40A29290AF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7B1A3C18-3258-764F-9162-FA936F26178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89F3D417-BD9A-C242-BE48-6E6702C7AF05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1D3E2A3D-1D2B-5641-BC5D-9455CAB8290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80D3CCF9-6D48-9B44-A323-76CF7DBC822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E6BA1367-38DF-0741-ABF2-AB951D8E42ED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C951A98E-CB05-A44C-80B3-513D80F106B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FBE9478D-60DA-574E-A01B-F97FFE13E14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MS PGothic" panose="020B0600070205080204" pitchFamily="34" charset="-128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3131A5-352A-A843-9427-79CFD12BC2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8738" y="1295400"/>
            <a:ext cx="6486525" cy="3152775"/>
          </a:xfrm>
          <a:prstGeom prst="rect">
            <a:avLst/>
          </a:prstGeom>
          <a:noFill/>
          <a:ln w="3175">
            <a:solidFill>
              <a:schemeClr val="bg1"/>
            </a:solidFill>
            <a:miter lim="800000"/>
            <a:headEnd/>
            <a:tailEnd/>
          </a:ln>
          <a:effectLst>
            <a:outerShdw blurRad="63500" sx="100500" sy="100500" algn="ctr" rotWithShape="0">
              <a:srgbClr val="000000">
                <a:alpha val="50000"/>
              </a:srgbClr>
            </a:outerShdw>
          </a:effectLst>
        </p:spPr>
        <p:txBody>
          <a:bodyPr/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A73CDFE-1947-DD44-B2EC-C353A264C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86D1033-0A3F-7345-A64C-5D3677297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2D566F5A-9620-8C48-99E5-85B3C5014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FAA4DC-11C2-D04C-B628-97AB2C7E10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5501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4C1419B-2312-6149-B313-62C69BA39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ECF1894-7E45-484B-8335-DEB83F5EB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1FEA3DD-C9C3-1542-AEAB-B36C2C96F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838FD91-CF9F-CD40-AF34-B30E04D4146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0931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B672B-527C-E94D-BA36-BFDADF0BF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FFAB9-61A3-5447-BC3E-11310296D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8C112-0AB7-D544-B8A6-242E0B66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503F70-93FA-C64E-B87E-F7F0F086747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957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E5B26-0C9B-A246-87F8-2B6E62164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CBBFA-6F2D-7F45-8A83-3169A57F6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C4942-4063-0A4C-B196-EB78FD2C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D6B8E3-431F-B543-9A28-30D4A906D8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4266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FD149-ADE8-B248-AC00-8CDB3478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05C1B-BB4F-9D4F-9F86-5A50C58FF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69D81-D438-3F43-9A8E-A2A7BC2D3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982D3C-82A3-1347-AD22-71FECEAC883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807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3299F84-3287-CA49-A5F7-EC4AB56B8C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F59767C-6ACF-F64A-A5C7-C1EB2E4DE88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439B2C-30EA-5D47-8B2E-C4E1BAA3BBF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B9990-603F-A647-B210-9979B12C331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5926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F01BD-DC4B-D04D-86DC-267DF512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29B60-D42C-654F-92E1-69CF722D5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AF1BE-9DA1-704B-9EBF-FBF608A7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377C7A-C9E9-AB40-A78E-9A0ADD05C8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702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3B507E-36F7-674E-97A4-976E22B0F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A834008-CC50-9A4F-AF9E-0296A8771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743E7EB-B03C-C84D-9E03-4534B1929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985B71-7EAD-FF48-8D95-518FCE55EA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9825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C5B383-3F50-1240-BC20-282A2E73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33B4D6E-A981-454C-84ED-89D0819B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60140F2-509F-5245-BA59-7B13FACA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54753-9278-C447-9708-385FF017E59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5020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89073B9-EEA4-B840-A660-3F1495223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EF935F8-9453-9148-8C77-FB03D27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E91EE6E-76DC-2E4C-9C60-B66FB260A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F1F01D-716D-0645-BEB5-E0DF5D2FD0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132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760E147-B3B4-514B-B08F-9C20E725C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BF51C6A-F7B0-E949-BFE3-D8ED5A2C5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5FCD1D6-D633-D448-969E-77CAC6F8C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117E5F-525D-F341-A79D-3A63A0F8C3E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0925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01C47AC-CFE3-8A41-972D-FFF0DF656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16554B-8896-8C48-9DF5-7AF6ECE9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3FF674E-F4E6-8540-A301-361C29312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F8885-1EAC-7548-9190-06C6577E4A9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6017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67EE672-AC4A-7C42-BBE7-90CED5F24CE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B04D7D67-3771-654D-AF26-26655368F68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6D450-FE84-AE43-872C-E3BDD36BD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15724-81AD-3B48-8649-0BE3D91754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C806C-B1A8-1649-A0A7-8CA9B3C24E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D969FBD-3C47-684C-92FB-E455F1F6C6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24" r:id="rId1"/>
    <p:sldLayoutId id="2147484613" r:id="rId2"/>
    <p:sldLayoutId id="2147484614" r:id="rId3"/>
    <p:sldLayoutId id="2147484615" r:id="rId4"/>
    <p:sldLayoutId id="2147484616" r:id="rId5"/>
    <p:sldLayoutId id="2147484617" r:id="rId6"/>
    <p:sldLayoutId id="2147484618" r:id="rId7"/>
    <p:sldLayoutId id="2147484619" r:id="rId8"/>
    <p:sldLayoutId id="2147484620" r:id="rId9"/>
    <p:sldLayoutId id="2147484621" r:id="rId10"/>
    <p:sldLayoutId id="2147484622" r:id="rId11"/>
    <p:sldLayoutId id="214748462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MS PGothic" panose="020B0600070205080204" pitchFamily="34" charset="-128"/>
          <a:cs typeface="MS PGothic" panose="020B0600070205080204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MS PGothic" panose="020B0600070205080204" pitchFamily="34" charset="-128"/>
          <a:cs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MS PGothic" panose="020B0600070205080204" pitchFamily="34" charset="-128"/>
          <a:cs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MS PGothic" panose="020B0600070205080204" pitchFamily="34" charset="-128"/>
          <a:cs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MS PGothic" panose="020B0600070205080204" pitchFamily="34" charset="-128"/>
          <a:cs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MS PGothic" panose="020B0600070205080204" pitchFamily="34" charset="-128"/>
          <a:cs typeface="MS PGothic" panose="020B0600070205080204" pitchFamily="34" charset="-128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MS PGothic" panose="020B0600070205080204" pitchFamily="34" charset="-128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auldownen.com/courses/23F/Assembly/notes/MIPS_Instruction_Set.pdf" TargetMode="External"/><Relationship Id="rId2" Type="http://schemas.openxmlformats.org/officeDocument/2006/relationships/hyperlink" Target="http://courses.missouristate.edu/KenVollmar/MARS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youtube.com/playlist?list=PL5b07qlmA3P6zUdDf-o97ddfpvPFuNa5A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3">
            <a:extLst>
              <a:ext uri="{FF2B5EF4-FFF2-40B4-BE49-F238E27FC236}">
                <a16:creationId xmlns:a16="http://schemas.microsoft.com/office/drawing/2014/main" id="{3DD21533-8BFC-C243-B462-D91215DEDE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19200"/>
            <a:ext cx="81534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800" b="0" dirty="0">
                <a:solidFill>
                  <a:srgbClr val="FF0000"/>
                </a:solidFill>
                <a:latin typeface="Calibri" panose="020F0502020204030204" pitchFamily="34" charset="0"/>
              </a:rPr>
              <a:t>MARS MIPS simulator – Download and Install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  <a:hlinkClick r:id="rId2"/>
              </a:rPr>
              <a:t>http://courses.missouristate.edu/KenVollmar/MARS/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 err="1">
                <a:latin typeface="Calibri" panose="020F0502020204030204" pitchFamily="34" charset="0"/>
              </a:rPr>
              <a:t>Dbl</a:t>
            </a:r>
            <a:r>
              <a:rPr lang="en-US" altLang="en-US" b="0" dirty="0">
                <a:latin typeface="Calibri" panose="020F0502020204030204" pitchFamily="34" charset="0"/>
              </a:rPr>
              <a:t> click OR run with </a:t>
            </a:r>
            <a:br>
              <a:rPr lang="en-US" altLang="en-US" b="0" dirty="0">
                <a:latin typeface="Calibri" panose="020F0502020204030204" pitchFamily="34" charset="0"/>
              </a:rPr>
            </a:br>
            <a:r>
              <a:rPr lang="en-US" altLang="en-US" b="0" dirty="0">
                <a:latin typeface="Calibri" panose="020F0502020204030204" pitchFamily="34" charset="0"/>
              </a:rPr>
              <a:t>		%</a:t>
            </a:r>
            <a:r>
              <a:rPr lang="en-US" b="0" dirty="0"/>
              <a:t> java -jar Mars4_5.jar</a:t>
            </a:r>
            <a:br>
              <a:rPr lang="en-US" b="0" dirty="0"/>
            </a:br>
            <a:r>
              <a:rPr lang="en-US" b="0" dirty="0"/>
              <a:t>in command window</a:t>
            </a:r>
          </a:p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MIPS Documentation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  <a:hlinkClick r:id="rId3"/>
              </a:rPr>
              <a:t>https://pauldownen.com/courses/23F/Assembly/notes/MIPS_Instruction_Set.pdf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https://</a:t>
            </a:r>
            <a:r>
              <a:rPr lang="en-US" altLang="en-US" sz="2000" b="0" dirty="0" err="1">
                <a:latin typeface="Calibri" panose="020F0502020204030204" pitchFamily="34" charset="0"/>
              </a:rPr>
              <a:t>inst.eecs.berkeley.edu</a:t>
            </a:r>
            <a:r>
              <a:rPr lang="en-US" altLang="en-US" sz="2000" b="0" dirty="0">
                <a:latin typeface="Calibri" panose="020F0502020204030204" pitchFamily="34" charset="0"/>
              </a:rPr>
              <a:t>/~cs61c/resources/</a:t>
            </a:r>
            <a:r>
              <a:rPr lang="en-US" altLang="en-US" sz="2000" b="0" dirty="0" err="1">
                <a:latin typeface="Calibri" panose="020F0502020204030204" pitchFamily="34" charset="0"/>
              </a:rPr>
              <a:t>MIPS_help.html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MIPS </a:t>
            </a:r>
            <a:r>
              <a:rPr lang="en-US" altLang="en-US" sz="2000" b="0" dirty="0" err="1">
                <a:latin typeface="Calibri" panose="020F0502020204030204" pitchFamily="34" charset="0"/>
              </a:rPr>
              <a:t>Youtube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u="sng" dirty="0">
                <a:latin typeface="Calibri" panose="020F0502020204030204" pitchFamily="34" charset="0"/>
                <a:hlinkClick r:id="rId4"/>
              </a:rPr>
              <a:t>https://www.youtube.com/playlist?list=PL5b07qlmA3P6zUdDf-o97ddfpvPFuNa5A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Tx/>
              <a:buChar char="•"/>
            </a:pPr>
            <a:endParaRPr lang="en-US" altLang="en-US" b="0" dirty="0">
              <a:latin typeface="Calibri" panose="020F0502020204030204" pitchFamily="34" charset="0"/>
            </a:endParaRPr>
          </a:p>
        </p:txBody>
      </p:sp>
      <p:sp>
        <p:nvSpPr>
          <p:cNvPr id="3" name="Rectangle 41">
            <a:extLst>
              <a:ext uri="{FF2B5EF4-FFF2-40B4-BE49-F238E27FC236}">
                <a16:creationId xmlns:a16="http://schemas.microsoft.com/office/drawing/2014/main" id="{30BEF8AB-CD35-8F46-8FF5-3E7B3590CC45}"/>
              </a:ext>
            </a:extLst>
          </p:cNvPr>
          <p:cNvSpPr txBox="1">
            <a:spLocks noChangeArrowheads="1"/>
          </p:cNvSpPr>
          <p:nvPr/>
        </p:nvSpPr>
        <p:spPr>
          <a:xfrm>
            <a:off x="404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b="0" dirty="0">
                <a:latin typeface="+mj-lt"/>
                <a:ea typeface="+mj-ea"/>
                <a:cs typeface="+mj-cs"/>
              </a:rPr>
              <a:t>MIPS Resources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CE112F9-9B83-9E7B-C793-2B7FF6AACE6E}"/>
              </a:ext>
            </a:extLst>
          </p:cNvPr>
          <p:cNvSpPr txBox="1"/>
          <p:nvPr/>
        </p:nvSpPr>
        <p:spPr>
          <a:xfrm>
            <a:off x="-3018622" y="837282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87">
            <a:extLst>
              <a:ext uri="{FF2B5EF4-FFF2-40B4-BE49-F238E27FC236}">
                <a16:creationId xmlns:a16="http://schemas.microsoft.com/office/drawing/2014/main" id="{F9567F42-1CD9-1043-8BFF-6C13906A0054}"/>
              </a:ext>
            </a:extLst>
          </p:cNvPr>
          <p:cNvSpPr txBox="1">
            <a:spLocks noChangeArrowheads="1"/>
          </p:cNvSpPr>
          <p:nvPr/>
        </p:nvSpPr>
        <p:spPr>
          <a:xfrm>
            <a:off x="404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b="0">
                <a:latin typeface="+mj-lt"/>
                <a:ea typeface="+mj-ea"/>
                <a:cs typeface="+mj-cs"/>
              </a:rPr>
              <a:t>Assembly Characteristics</a:t>
            </a: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E1719337-F5B0-D942-809B-36B502670C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914400"/>
            <a:ext cx="8548687" cy="5530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Minimal Data Types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ja-JP" altLang="en-US" sz="2000" b="0">
                <a:latin typeface="Calibri" panose="020F0502020204030204" pitchFamily="34" charset="0"/>
              </a:rPr>
              <a:t>“</a:t>
            </a:r>
            <a:r>
              <a:rPr lang="en-US" altLang="ja-JP" sz="2000" b="0">
                <a:latin typeface="Calibri" panose="020F0502020204030204" pitchFamily="34" charset="0"/>
              </a:rPr>
              <a:t>Integer</a:t>
            </a:r>
            <a:r>
              <a:rPr lang="ja-JP" altLang="en-US" sz="2000" b="0">
                <a:latin typeface="Calibri" panose="020F0502020204030204" pitchFamily="34" charset="0"/>
              </a:rPr>
              <a:t>”</a:t>
            </a:r>
            <a:r>
              <a:rPr lang="en-US" altLang="ja-JP" sz="2000" b="0">
                <a:latin typeface="Calibri" panose="020F0502020204030204" pitchFamily="34" charset="0"/>
              </a:rPr>
              <a:t> data of 1, 2, or 4 bytes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Data values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Addresses (untyped pointers)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Floating point data of 4, 8, or 10 bytes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solidFill>
                  <a:srgbClr val="FF0000"/>
                </a:solidFill>
                <a:latin typeface="Calibri" panose="020F0502020204030204" pitchFamily="34" charset="0"/>
              </a:rPr>
              <a:t>No aggregate types such as arrays or structures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Just contiguously allocated bytes in memory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Primitive Operations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Perform arithmetic function on register or memory data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Transfer data between memory and register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Load data from memory into register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Store register data into memory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Transfer control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Unconditional jumps to/from procedures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Conditional branches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>
            <a:extLst>
              <a:ext uri="{FF2B5EF4-FFF2-40B4-BE49-F238E27FC236}">
                <a16:creationId xmlns:a16="http://schemas.microsoft.com/office/drawing/2014/main" id="{95814B89-9C18-DC41-9F99-411A2568AEFB}"/>
              </a:ext>
            </a:extLst>
          </p:cNvPr>
          <p:cNvSpPr txBox="1">
            <a:spLocks/>
          </p:cNvSpPr>
          <p:nvPr/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4400" b="0">
                <a:latin typeface="Calibri" panose="020F0502020204030204" pitchFamily="34" charset="0"/>
              </a:rPr>
              <a:t>Assembly Instruction</a:t>
            </a: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FEC88BEA-6ACA-C84B-8915-78E930BD1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68424"/>
            <a:ext cx="8229600" cy="5260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2573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dirty="0">
                <a:latin typeface="Courier New" panose="02070309020205020404" pitchFamily="49" charset="0"/>
              </a:rPr>
              <a:t>label:  instruction  operand {,operand}  #comments</a:t>
            </a: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 dirty="0">
              <a:latin typeface="News Gothic MT" panose="020B0503020103020203" pitchFamily="34" charset="0"/>
            </a:endParaRPr>
          </a:p>
          <a:p>
            <a:pPr lvl="1"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label – a place holder: address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Instruction – operation to perform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Operand – source or target of the operation</a:t>
            </a:r>
          </a:p>
          <a:p>
            <a:pPr lvl="2"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First operand is a Destination</a:t>
            </a:r>
          </a:p>
          <a:p>
            <a:pPr lvl="3"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solidFill>
                  <a:srgbClr val="C00000"/>
                </a:solidFill>
                <a:latin typeface="Calibri" panose="020F0502020204030204" pitchFamily="34" charset="0"/>
              </a:rPr>
              <a:t>Except</a:t>
            </a:r>
            <a:r>
              <a:rPr lang="en-US" altLang="en-US" b="0" dirty="0">
                <a:latin typeface="Calibri" panose="020F0502020204030204" pitchFamily="34" charset="0"/>
              </a:rPr>
              <a:t> saving from Register to Memory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Register: One of 32 integer registers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Immediate: Constant integer data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0xff for hex constant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Otherwise, decimal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Memory: 4 consecutive bytes of memory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Various </a:t>
            </a: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solidFill>
                  <a:srgbClr val="FF0000"/>
                </a:solidFill>
                <a:latin typeface="Calibri" panose="020F0502020204030204" pitchFamily="34" charset="0"/>
              </a:rPr>
              <a:t>address modes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 dirty="0">
              <a:latin typeface="News Gothic MT" panose="020B0503020103020203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 dirty="0">
              <a:latin typeface="News Gothic MT" panose="020B050302010302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id="{55057EBB-502D-BC41-A460-1B67FC885D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609600"/>
            <a:ext cx="5870575" cy="140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4400" b="0">
                <a:latin typeface="Calibri" panose="020F0502020204030204" pitchFamily="34" charset="0"/>
              </a:rPr>
              <a:t>Resources</a:t>
            </a:r>
            <a:br>
              <a:rPr lang="en-US" altLang="en-US" sz="4400" b="0">
                <a:latin typeface="Calibri" panose="020F0502020204030204" pitchFamily="34" charset="0"/>
              </a:rPr>
            </a:br>
            <a:endParaRPr lang="en-US" altLang="en-US" sz="4400" b="0">
              <a:latin typeface="Calibri" panose="020F0502020204030204" pitchFamily="34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21F5CAA-1788-E947-A723-1110117D74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387475"/>
            <a:ext cx="7467600" cy="516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Memory</a:t>
            </a: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Code and Data memories</a:t>
            </a: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2</a:t>
            </a:r>
            <a:r>
              <a:rPr lang="en-US" sz="2000" b="0" baseline="30000" dirty="0">
                <a:latin typeface="+mn-lt"/>
                <a:ea typeface="+mn-ea"/>
              </a:rPr>
              <a:t>32</a:t>
            </a:r>
            <a:r>
              <a:rPr lang="en-US" sz="2000" b="0" dirty="0">
                <a:latin typeface="+mn-lt"/>
                <a:ea typeface="+mn-ea"/>
              </a:rPr>
              <a:t> bytes of storage	2</a:t>
            </a:r>
            <a:r>
              <a:rPr lang="en-US" sz="2000" b="0" baseline="30000" dirty="0">
                <a:latin typeface="+mn-lt"/>
                <a:ea typeface="+mn-ea"/>
              </a:rPr>
              <a:t>10</a:t>
            </a:r>
            <a:r>
              <a:rPr lang="en-US" sz="2000" b="0" dirty="0">
                <a:latin typeface="+mn-lt"/>
                <a:ea typeface="+mn-ea"/>
              </a:rPr>
              <a:t>=1024 (1k)</a:t>
            </a:r>
          </a:p>
          <a:p>
            <a:pPr lvl="4">
              <a:lnSpc>
                <a:spcPct val="85000"/>
              </a:lnSpc>
              <a:spcBef>
                <a:spcPct val="20000"/>
              </a:spcBef>
              <a:defRPr/>
            </a:pPr>
            <a:r>
              <a:rPr lang="en-US" sz="2000" b="0" dirty="0">
                <a:latin typeface="+mn-lt"/>
                <a:ea typeface="+mn-ea"/>
              </a:rPr>
              <a:t>		2</a:t>
            </a:r>
            <a:r>
              <a:rPr lang="en-US" sz="2000" b="0" baseline="30000" dirty="0">
                <a:latin typeface="+mn-lt"/>
                <a:ea typeface="+mn-ea"/>
              </a:rPr>
              <a:t>32 </a:t>
            </a:r>
            <a:r>
              <a:rPr lang="en-US" sz="2000" b="0" dirty="0">
                <a:latin typeface="+mn-lt"/>
                <a:ea typeface="+mn-ea"/>
              </a:rPr>
              <a:t>= </a:t>
            </a:r>
            <a:r>
              <a:rPr lang="en-US" sz="2000" b="0" dirty="0"/>
              <a:t> 2</a:t>
            </a:r>
            <a:r>
              <a:rPr lang="en-US" sz="2000" b="0" baseline="30000" dirty="0"/>
              <a:t>30</a:t>
            </a:r>
            <a:r>
              <a:rPr lang="en-US" sz="2000" b="0" dirty="0"/>
              <a:t>x2</a:t>
            </a:r>
            <a:r>
              <a:rPr lang="en-US" sz="2000" b="0" baseline="30000" dirty="0"/>
              <a:t>2 </a:t>
            </a:r>
            <a:r>
              <a:rPr lang="en-US" sz="2000" b="0" dirty="0"/>
              <a:t>= 4B</a:t>
            </a:r>
            <a:endParaRPr lang="en-US" sz="2000" b="0" baseline="30000" dirty="0">
              <a:latin typeface="+mn-lt"/>
              <a:ea typeface="+mn-ea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defRPr/>
            </a:pPr>
            <a:r>
              <a:rPr lang="en-US" sz="2000" b="0" dirty="0">
                <a:latin typeface="+mn-lt"/>
                <a:ea typeface="+mn-ea"/>
              </a:rPr>
              <a:t>				</a:t>
            </a:r>
            <a:r>
              <a:rPr lang="en-US" sz="2000" b="0" dirty="0"/>
              <a:t> 2</a:t>
            </a:r>
            <a:r>
              <a:rPr lang="en-US" sz="2000" b="0" baseline="30000" dirty="0"/>
              <a:t>64 </a:t>
            </a:r>
            <a:r>
              <a:rPr lang="en-US" sz="2000" b="0" dirty="0"/>
              <a:t>=  2</a:t>
            </a:r>
            <a:r>
              <a:rPr lang="en-US" sz="2000" b="0" baseline="30000" dirty="0"/>
              <a:t>32</a:t>
            </a:r>
            <a:r>
              <a:rPr lang="en-US" sz="2000" b="0" dirty="0"/>
              <a:t>x2</a:t>
            </a:r>
            <a:r>
              <a:rPr lang="en-US" sz="2000" b="0" baseline="30000" dirty="0"/>
              <a:t>32 </a:t>
            </a:r>
            <a:r>
              <a:rPr lang="en-US" sz="2000" b="0" dirty="0"/>
              <a:t>= 16BxB</a:t>
            </a:r>
            <a:endParaRPr lang="en-US" sz="2000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ALU – perform 32-bit operation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32 32-bit Registers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$zero or $0: always 0, and cannot be modified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$t0 -- $t9</a:t>
            </a:r>
            <a:r>
              <a:rPr lang="en-US" sz="2000" b="0" dirty="0">
                <a:latin typeface="+mn-lt"/>
                <a:ea typeface="+mn-ea"/>
              </a:rPr>
              <a:t> (10): General purpose	=&gt; temporary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$a0 -- $a3 </a:t>
            </a:r>
            <a:r>
              <a:rPr lang="en-US" sz="2000" b="0" dirty="0">
                <a:latin typeface="+mn-lt"/>
                <a:ea typeface="+mn-ea"/>
              </a:rPr>
              <a:t>(4): General purpose		=&gt; arguments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$s0 -- $s7 </a:t>
            </a:r>
            <a:r>
              <a:rPr lang="en-US" sz="2000" b="0" dirty="0">
                <a:latin typeface="+mn-lt"/>
                <a:ea typeface="+mn-ea"/>
              </a:rPr>
              <a:t>(8): General purpose		=&gt; save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$v0, $v1 </a:t>
            </a:r>
            <a:r>
              <a:rPr lang="en-US" sz="2000" b="0" dirty="0">
                <a:latin typeface="+mn-lt"/>
                <a:ea typeface="+mn-ea"/>
              </a:rPr>
              <a:t>(2): General purpose		=&gt; i/o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$</a:t>
            </a:r>
            <a:r>
              <a:rPr lang="en-US" sz="2000" b="0" dirty="0" err="1">
                <a:latin typeface="+mn-lt"/>
                <a:ea typeface="+mn-ea"/>
              </a:rPr>
              <a:t>sp</a:t>
            </a:r>
            <a:r>
              <a:rPr lang="en-US" sz="2000" b="0" dirty="0">
                <a:latin typeface="+mn-lt"/>
                <a:ea typeface="+mn-ea"/>
              </a:rPr>
              <a:t> (1): stack pointer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$ra (1): return address</a:t>
            </a:r>
          </a:p>
          <a:p>
            <a:pPr marL="285750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b="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"/>
            <a:ext cx="4495800" cy="594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latin typeface="Helvetica" pitchFamily="2" charset="0"/>
              </a:rPr>
              <a:t>	reg9 =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reg3 = grades[reg9]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branch(LT) to next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reg9, 1, reg9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next: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compare(reg9,0)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branch(LE) to done</a:t>
            </a:r>
          </a:p>
          <a:p>
            <a:r>
              <a:rPr lang="en-US" altLang="en-US" sz="2000" b="0" dirty="0">
                <a:latin typeface="Helvetica" pitchFamily="2" charset="0"/>
              </a:rPr>
              <a:t>	reg3 = reg1/reg9</a:t>
            </a:r>
          </a:p>
          <a:p>
            <a:r>
              <a:rPr lang="en-US" altLang="en-US" sz="2000" b="0" dirty="0">
                <a:latin typeface="Helvetica" pitchFamily="2" charset="0"/>
              </a:rPr>
              <a:t>	print reg3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grades were entered'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2" y="609600"/>
            <a:ext cx="4363790" cy="5355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reg9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(grades[reg9]&lt;0)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next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reg1, reg1, grades[reg9]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reg9, 1, reg9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next: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(reg9 &lt;= 0)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average = reg1/reg9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'no grades were entered'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3376463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1378" y="307975"/>
            <a:ext cx="4495800" cy="655564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reg9 = 0</a:t>
            </a:r>
          </a:p>
          <a:p>
            <a:endParaRPr lang="en-US" altLang="en-US" sz="2000" b="0" dirty="0">
              <a:solidFill>
                <a:schemeClr val="bg1">
                  <a:lumMod val="65000"/>
                </a:schemeClr>
              </a:solidFill>
              <a:latin typeface="Helvetica" pitchFamily="2" charset="0"/>
            </a:endParaRPr>
          </a:p>
          <a:p>
            <a:r>
              <a:rPr lang="en-US" altLang="en-US" sz="2000" b="0" dirty="0" err="1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:	reg3 = grades[reg9]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branch(LT) to next</a:t>
            </a:r>
          </a:p>
          <a:p>
            <a:endParaRPr lang="en-US" altLang="en-US" sz="2000" b="0" dirty="0">
              <a:solidFill>
                <a:schemeClr val="bg1">
                  <a:lumMod val="65000"/>
                </a:schemeClr>
              </a:solidFill>
              <a:latin typeface="Helvetica" pitchFamily="2" charset="0"/>
            </a:endParaRP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add reg9, 1, reg9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2000" b="0" dirty="0" err="1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2000" b="0" dirty="0" err="1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rept</a:t>
            </a:r>
            <a:endParaRPr lang="en-US" altLang="en-US" sz="2000" b="0" dirty="0">
              <a:solidFill>
                <a:schemeClr val="bg1">
                  <a:lumMod val="65000"/>
                </a:schemeClr>
              </a:solidFill>
              <a:latin typeface="Helvetica" pitchFamily="2" charset="0"/>
            </a:endParaRPr>
          </a:p>
          <a:p>
            <a:endParaRPr lang="en-US" altLang="en-US" sz="2000" b="0" dirty="0">
              <a:solidFill>
                <a:schemeClr val="bg1">
                  <a:lumMod val="65000"/>
                </a:schemeClr>
              </a:solidFill>
              <a:latin typeface="Helvetica" pitchFamily="2" charset="0"/>
            </a:endParaRP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next: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compare(reg9,0)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branch(LE) </a:t>
            </a:r>
            <a:r>
              <a:rPr lang="en-US" altLang="en-US" sz="2000" b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to done</a:t>
            </a:r>
          </a:p>
          <a:p>
            <a:endParaRPr lang="en-US" altLang="en-US" sz="2000" b="0" dirty="0">
              <a:solidFill>
                <a:schemeClr val="bg1">
                  <a:lumMod val="65000"/>
                </a:schemeClr>
              </a:solidFill>
              <a:latin typeface="Helvetica" pitchFamily="2" charset="0"/>
            </a:endParaRP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reg3 = reg1/reg9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print reg3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2000" b="0" dirty="0" err="1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	print 'no grades were entered'</a:t>
            </a:r>
          </a:p>
          <a:p>
            <a:r>
              <a:rPr lang="en-US" altLang="en-US" sz="2000" b="0" dirty="0">
                <a:solidFill>
                  <a:schemeClr val="bg1">
                    <a:lumMod val="65000"/>
                  </a:schemeClr>
                </a:solidFill>
                <a:latin typeface="Helvetica" pitchFamily="2" charset="0"/>
              </a:rPr>
              <a:t>Exit: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B1E637D8-5EA7-5842-B78F-C0091D677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78" y="307975"/>
            <a:ext cx="4495800" cy="655564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li 	$t1, 0</a:t>
            </a:r>
          </a:p>
          <a:p>
            <a:r>
              <a:rPr lang="en-US" altLang="en-US" sz="2000" b="0" dirty="0">
                <a:latin typeface="Helvetica" pitchFamily="2" charset="0"/>
              </a:rPr>
              <a:t>	li	$t9,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</a:t>
            </a:r>
            <a:r>
              <a:rPr lang="en-US" altLang="en-US" sz="2000" b="0" dirty="0" err="1">
                <a:latin typeface="Helvetica" pitchFamily="2" charset="0"/>
              </a:rPr>
              <a:t>mul</a:t>
            </a:r>
            <a:r>
              <a:rPr lang="en-US" altLang="en-US" sz="2000" b="0" dirty="0">
                <a:latin typeface="Helvetica" pitchFamily="2" charset="0"/>
              </a:rPr>
              <a:t>	$t8, $t9, 4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lw</a:t>
            </a:r>
            <a:r>
              <a:rPr lang="en-US" altLang="en-US" sz="2000" b="0" dirty="0">
                <a:latin typeface="Helvetica" pitchFamily="2" charset="0"/>
              </a:rPr>
              <a:t>	$t3, grades($t8)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blt</a:t>
            </a:r>
            <a:r>
              <a:rPr lang="en-US" altLang="en-US" sz="2000" b="0" dirty="0">
                <a:latin typeface="Helvetica" pitchFamily="2" charset="0"/>
              </a:rPr>
              <a:t>	$t3, 0, next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	add	$t1, $t1, $t3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addi</a:t>
            </a:r>
            <a:r>
              <a:rPr lang="en-US" altLang="en-US" sz="2000" b="0" dirty="0">
                <a:latin typeface="Helvetica" pitchFamily="2" charset="0"/>
              </a:rPr>
              <a:t>	$t9, $t9, 1</a:t>
            </a:r>
          </a:p>
          <a:p>
            <a:r>
              <a:rPr lang="en-US" altLang="en-US" sz="2000" b="0" dirty="0">
                <a:latin typeface="Helvetica" pitchFamily="2" charset="0"/>
              </a:rPr>
              <a:t>	b	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next: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ble</a:t>
            </a:r>
            <a:r>
              <a:rPr lang="en-US" altLang="en-US" sz="2000" b="0" dirty="0">
                <a:latin typeface="Helvetica" pitchFamily="2" charset="0"/>
              </a:rPr>
              <a:t>	$t9, 0, done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blez</a:t>
            </a:r>
            <a:r>
              <a:rPr lang="en-US" altLang="en-US" sz="2000" b="0" dirty="0">
                <a:latin typeface="Helvetica" pitchFamily="2" charset="0"/>
              </a:rPr>
              <a:t>	$t9, done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</a:p>
          <a:p>
            <a:r>
              <a:rPr lang="en-US" altLang="en-US" sz="2000" b="0" dirty="0">
                <a:latin typeface="Helvetica" pitchFamily="2" charset="0"/>
              </a:rPr>
              <a:t>	div	$t3, $t1, $t9</a:t>
            </a:r>
          </a:p>
          <a:p>
            <a:r>
              <a:rPr lang="en-US" altLang="en-US" sz="2000" b="0" dirty="0">
                <a:latin typeface="Helvetica" pitchFamily="2" charset="0"/>
              </a:rPr>
              <a:t>	print 	$t3</a:t>
            </a:r>
          </a:p>
          <a:p>
            <a:r>
              <a:rPr lang="en-US" altLang="en-US" sz="2000" b="0" dirty="0">
                <a:latin typeface="Helvetica" pitchFamily="2" charset="0"/>
              </a:rPr>
              <a:t>	b 	Exit</a:t>
            </a: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grades were entered'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3341416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>
            <a:extLst>
              <a:ext uri="{FF2B5EF4-FFF2-40B4-BE49-F238E27FC236}">
                <a16:creationId xmlns:a16="http://schemas.microsoft.com/office/drawing/2014/main" id="{B76BCE38-1B73-B64C-9701-14036BA1D2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2912" y="457200"/>
            <a:ext cx="5718175" cy="1466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MIPS Architecture</a:t>
            </a:r>
            <a:b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</a:br>
            <a:endParaRPr lang="en-US" altLang="en-US" sz="4600" dirty="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pic>
        <p:nvPicPr>
          <p:cNvPr id="4" name="Picture 6" descr="mips">
            <a:extLst>
              <a:ext uri="{FF2B5EF4-FFF2-40B4-BE49-F238E27FC236}">
                <a16:creationId xmlns:a16="http://schemas.microsoft.com/office/drawing/2014/main" id="{5BE5E528-102D-8C45-85AB-76B9A96A7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0739" y="1613071"/>
            <a:ext cx="5410200" cy="4063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ounded Rectangle 3">
            <a:extLst>
              <a:ext uri="{FF2B5EF4-FFF2-40B4-BE49-F238E27FC236}">
                <a16:creationId xmlns:a16="http://schemas.microsoft.com/office/drawing/2014/main" id="{6FFA6398-D8CE-294A-A0C2-9217E36A7B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5919" y="1605960"/>
            <a:ext cx="3733762" cy="3676692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4E7C1456-9B3A-F149-B19F-18DA8178F3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5365288"/>
            <a:ext cx="73593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 dirty="0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F17D40B-2015-964A-9B62-F2681CD82D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3731" y="1447799"/>
            <a:ext cx="38862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solidFill>
                  <a:srgbClr val="FF0000"/>
                </a:solidFill>
                <a:latin typeface="+mn-lt"/>
                <a:ea typeface="+mn-ea"/>
              </a:rPr>
              <a:t>M</a:t>
            </a:r>
            <a:r>
              <a:rPr lang="en-US" b="0" dirty="0">
                <a:latin typeface="+mn-lt"/>
                <a:ea typeface="+mn-ea"/>
              </a:rPr>
              <a:t>icroprocessor without </a:t>
            </a:r>
            <a:r>
              <a:rPr lang="en-US" b="0" dirty="0">
                <a:solidFill>
                  <a:srgbClr val="FF0000"/>
                </a:solidFill>
                <a:latin typeface="+mn-lt"/>
                <a:ea typeface="+mn-ea"/>
              </a:rPr>
              <a:t>I</a:t>
            </a:r>
            <a:r>
              <a:rPr lang="en-US" b="0" dirty="0">
                <a:latin typeface="+mn-lt"/>
                <a:ea typeface="+mn-ea"/>
              </a:rPr>
              <a:t>nterlocked </a:t>
            </a:r>
            <a:r>
              <a:rPr lang="en-US" b="0" dirty="0">
                <a:solidFill>
                  <a:srgbClr val="FF0000"/>
                </a:solidFill>
                <a:latin typeface="+mn-lt"/>
                <a:ea typeface="+mn-ea"/>
              </a:rPr>
              <a:t>P</a:t>
            </a:r>
            <a:r>
              <a:rPr lang="en-US" b="0" dirty="0">
                <a:latin typeface="+mn-lt"/>
                <a:ea typeface="+mn-ea"/>
              </a:rPr>
              <a:t>ipeline </a:t>
            </a:r>
            <a:r>
              <a:rPr lang="en-US" b="0" dirty="0">
                <a:solidFill>
                  <a:srgbClr val="FF0000"/>
                </a:solidFill>
                <a:latin typeface="+mn-lt"/>
                <a:ea typeface="+mn-ea"/>
              </a:rPr>
              <a:t>S</a:t>
            </a:r>
            <a:r>
              <a:rPr lang="en-US" b="0" dirty="0">
                <a:latin typeface="+mn-lt"/>
                <a:ea typeface="+mn-ea"/>
              </a:rPr>
              <a:t>tages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Resources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</a:t>
            </a: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endParaRPr lang="en-US" sz="2000" b="0" dirty="0">
              <a:latin typeface="+mn-lt"/>
              <a:ea typeface="+mn-ea"/>
            </a:endParaRPr>
          </a:p>
          <a:p>
            <a:pPr marL="1257300" lvl="2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+mn-lt"/>
                <a:ea typeface="+mn-ea"/>
              </a:rPr>
              <a:t>Registers</a:t>
            </a:r>
          </a:p>
          <a:p>
            <a:pPr lvl="2">
              <a:spcBef>
                <a:spcPts val="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Memory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dirty="0">
              <a:latin typeface="+mn-lt"/>
              <a:ea typeface="+mn-ea"/>
            </a:endParaRP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I/O</a:t>
            </a:r>
          </a:p>
          <a:p>
            <a:pPr lvl="3">
              <a:spcBef>
                <a:spcPct val="20000"/>
              </a:spcBef>
              <a:defRPr/>
            </a:pPr>
            <a:r>
              <a:rPr lang="en-US" sz="1800" b="0" i="1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Central Processing Unit</a:t>
            </a:r>
          </a:p>
          <a:p>
            <a:pPr lvl="3">
              <a:spcBef>
                <a:spcPct val="20000"/>
              </a:spcBef>
              <a:defRPr/>
            </a:pPr>
            <a:r>
              <a:rPr lang="en-US" sz="1800" b="0" i="1" dirty="0"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Arithmetic &amp; Logical Unit</a:t>
            </a:r>
          </a:p>
          <a:p>
            <a:pPr marL="1200150" lvl="2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 dirty="0">
                <a:latin typeface="+mn-lt"/>
                <a:ea typeface="+mn-ea"/>
              </a:rPr>
              <a:t>Resources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4">
            <a:extLst>
              <a:ext uri="{FF2B5EF4-FFF2-40B4-BE49-F238E27FC236}">
                <a16:creationId xmlns:a16="http://schemas.microsoft.com/office/drawing/2014/main" id="{0494E9D6-0049-4548-93EF-B466324B6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365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000">
                <a:latin typeface="Calibri" panose="020F0502020204030204" pitchFamily="34" charset="0"/>
              </a:rPr>
              <a:t>Program Execution</a:t>
            </a:r>
          </a:p>
        </p:txBody>
      </p:sp>
      <p:sp>
        <p:nvSpPr>
          <p:cNvPr id="20482" name="Rectangle 7">
            <a:extLst>
              <a:ext uri="{FF2B5EF4-FFF2-40B4-BE49-F238E27FC236}">
                <a16:creationId xmlns:a16="http://schemas.microsoft.com/office/drawing/2014/main" id="{9A011CBA-701C-DE49-8F3B-4C643350C9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4100" y="967579"/>
            <a:ext cx="7493794" cy="2659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9250" indent="-349250">
              <a:spcBef>
                <a:spcPts val="2000"/>
              </a:spcBef>
              <a:buClr>
                <a:srgbClr val="6FB7D7"/>
              </a:buClr>
              <a:buSzPct val="110000"/>
              <a:buFont typeface="Wingdings 2" pitchFamily="2" charset="2"/>
              <a:buChar char=""/>
              <a:defRPr sz="2400"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1pPr>
            <a:lvl2pPr marL="685800" indent="-336550">
              <a:spcBef>
                <a:spcPts val="600"/>
              </a:spcBef>
              <a:buClr>
                <a:srgbClr val="215D77"/>
              </a:buClr>
              <a:buSzPct val="110000"/>
              <a:buFont typeface="Wingdings 2" pitchFamily="2" charset="2"/>
              <a:buChar char=""/>
              <a:defRPr sz="2200"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2pPr>
            <a:lvl3pPr marL="968375" indent="-282575">
              <a:spcBef>
                <a:spcPts val="600"/>
              </a:spcBef>
              <a:buClr>
                <a:srgbClr val="6FB7D7"/>
              </a:buClr>
              <a:buSzPct val="110000"/>
              <a:buFont typeface="Wingdings 2" pitchFamily="2" charset="2"/>
              <a:buChar char=""/>
              <a:defRPr sz="2000"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ts val="600"/>
              </a:spcBef>
              <a:buClr>
                <a:srgbClr val="215D7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ts val="600"/>
              </a:spcBef>
              <a:buClr>
                <a:srgbClr val="6FB7D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rgbClr val="6FB7D7"/>
              </a:buClr>
              <a:buSzPct val="110000"/>
              <a:buFont typeface="Wingdings 2" pitchFamily="2" charset="2"/>
              <a:buChar char=""/>
              <a:defRPr>
                <a:solidFill>
                  <a:srgbClr val="595959"/>
                </a:solidFill>
                <a:latin typeface="News Gothic MT" panose="020B0503020103020203" pitchFamily="34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dirty="0">
                <a:latin typeface="Calibri" panose="020F0502020204030204" pitchFamily="34" charset="0"/>
              </a:rPr>
              <a:t>Hello program</a:t>
            </a:r>
          </a:p>
          <a:p>
            <a:pPr lvl="1"/>
            <a:r>
              <a:rPr lang="en-US" altLang="en-US" dirty="0">
                <a:latin typeface="Calibri" panose="020F0502020204030204" pitchFamily="34" charset="0"/>
              </a:rPr>
              <a:t>Compile</a:t>
            </a:r>
          </a:p>
          <a:p>
            <a:pPr lvl="2"/>
            <a:r>
              <a:rPr lang="en-US" altLang="en-US" dirty="0" err="1">
                <a:latin typeface="Calibri" panose="020F0502020204030204" pitchFamily="34" charset="0"/>
              </a:rPr>
              <a:t>gcc</a:t>
            </a:r>
            <a:r>
              <a:rPr lang="en-US" altLang="en-US" dirty="0">
                <a:latin typeface="Calibri" panose="020F0502020204030204" pitchFamily="34" charset="0"/>
              </a:rPr>
              <a:t> –o hello </a:t>
            </a:r>
            <a:r>
              <a:rPr lang="en-US" altLang="en-US" dirty="0" err="1">
                <a:latin typeface="Calibri" panose="020F0502020204030204" pitchFamily="34" charset="0"/>
              </a:rPr>
              <a:t>hello.c</a:t>
            </a:r>
            <a:endParaRPr lang="en-US" altLang="en-US" dirty="0">
              <a:latin typeface="Calibri" panose="020F0502020204030204" pitchFamily="34" charset="0"/>
            </a:endParaRPr>
          </a:p>
          <a:p>
            <a:pPr lvl="1"/>
            <a:endParaRPr lang="en-US" altLang="en-US" dirty="0">
              <a:latin typeface="Calibri" panose="020F0502020204030204" pitchFamily="34" charset="0"/>
            </a:endParaRPr>
          </a:p>
          <a:p>
            <a:pPr lvl="1"/>
            <a:r>
              <a:rPr lang="en-US" altLang="en-US" dirty="0">
                <a:latin typeface="Calibri" panose="020F0502020204030204" pitchFamily="34" charset="0"/>
              </a:rPr>
              <a:t>./hello</a:t>
            </a:r>
          </a:p>
          <a:p>
            <a:r>
              <a:rPr lang="en-US" altLang="en-US" dirty="0">
                <a:latin typeface="Calibri" panose="020F0502020204030204" pitchFamily="34" charset="0"/>
              </a:rPr>
              <a:t>Von Neumann Architecture (1945) – re-use memory</a:t>
            </a:r>
          </a:p>
        </p:txBody>
      </p:sp>
      <p:sp>
        <p:nvSpPr>
          <p:cNvPr id="20483" name="Rectangle 7">
            <a:extLst>
              <a:ext uri="{FF2B5EF4-FFF2-40B4-BE49-F238E27FC236}">
                <a16:creationId xmlns:a16="http://schemas.microsoft.com/office/drawing/2014/main" id="{5E320776-2710-0E46-BF0C-D9A767811C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100" y="52197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Data Memory</a:t>
            </a:r>
          </a:p>
        </p:txBody>
      </p:sp>
      <p:sp>
        <p:nvSpPr>
          <p:cNvPr id="20484" name="Text Box 8">
            <a:extLst>
              <a:ext uri="{FF2B5EF4-FFF2-40B4-BE49-F238E27FC236}">
                <a16:creationId xmlns:a16="http://schemas.microsoft.com/office/drawing/2014/main" id="{A629C0E3-6105-A248-BC82-5E2D05BEDB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300" y="57531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Data</a:t>
            </a:r>
          </a:p>
        </p:txBody>
      </p:sp>
      <p:sp>
        <p:nvSpPr>
          <p:cNvPr id="20485" name="Line 9">
            <a:extLst>
              <a:ext uri="{FF2B5EF4-FFF2-40B4-BE49-F238E27FC236}">
                <a16:creationId xmlns:a16="http://schemas.microsoft.com/office/drawing/2014/main" id="{0415F950-0E64-E44B-A065-11278F2BECAF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3900" y="58293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6" name="Line 10">
            <a:extLst>
              <a:ext uri="{FF2B5EF4-FFF2-40B4-BE49-F238E27FC236}">
                <a16:creationId xmlns:a16="http://schemas.microsoft.com/office/drawing/2014/main" id="{621BF0BD-C155-084E-B083-6AB03A5B250E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3900" y="53213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7" name="Line 11">
            <a:extLst>
              <a:ext uri="{FF2B5EF4-FFF2-40B4-BE49-F238E27FC236}">
                <a16:creationId xmlns:a16="http://schemas.microsoft.com/office/drawing/2014/main" id="{A88FD329-4BCA-1647-AFDE-5D82FEF17A66}"/>
              </a:ext>
            </a:extLst>
          </p:cNvPr>
          <p:cNvSpPr>
            <a:spLocks noChangeShapeType="1"/>
          </p:cNvSpPr>
          <p:nvPr/>
        </p:nvSpPr>
        <p:spPr bwMode="auto">
          <a:xfrm>
            <a:off x="3263900" y="48387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Text Box 12">
            <a:extLst>
              <a:ext uri="{FF2B5EF4-FFF2-40B4-BE49-F238E27FC236}">
                <a16:creationId xmlns:a16="http://schemas.microsoft.com/office/drawing/2014/main" id="{D657B295-B074-7B4E-AAAA-38C2112537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3900" y="49911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Addresses</a:t>
            </a:r>
          </a:p>
        </p:txBody>
      </p:sp>
      <p:sp>
        <p:nvSpPr>
          <p:cNvPr id="20489" name="Text Box 13">
            <a:extLst>
              <a:ext uri="{FF2B5EF4-FFF2-40B4-BE49-F238E27FC236}">
                <a16:creationId xmlns:a16="http://schemas.microsoft.com/office/drawing/2014/main" id="{F702DAAE-FD13-E24C-AEA4-09772DE37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3900" y="55245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Data</a:t>
            </a:r>
          </a:p>
        </p:txBody>
      </p:sp>
      <p:sp>
        <p:nvSpPr>
          <p:cNvPr id="20490" name="Text Box 14">
            <a:extLst>
              <a:ext uri="{FF2B5EF4-FFF2-40B4-BE49-F238E27FC236}">
                <a16:creationId xmlns:a16="http://schemas.microsoft.com/office/drawing/2014/main" id="{AF1590E3-8570-7F4E-A2CE-28B5CE5C38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3900" y="4457700"/>
            <a:ext cx="16764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Instructions</a:t>
            </a:r>
          </a:p>
        </p:txBody>
      </p:sp>
      <p:sp>
        <p:nvSpPr>
          <p:cNvPr id="20491" name="Rectangle 7">
            <a:extLst>
              <a:ext uri="{FF2B5EF4-FFF2-40B4-BE49-F238E27FC236}">
                <a16:creationId xmlns:a16="http://schemas.microsoft.com/office/drawing/2014/main" id="{4DD0D6D4-1B68-5341-90A9-4D43564890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4100" y="39624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Code Memory</a:t>
            </a:r>
          </a:p>
        </p:txBody>
      </p:sp>
      <p:sp>
        <p:nvSpPr>
          <p:cNvPr id="20492" name="Text Box 8">
            <a:extLst>
              <a:ext uri="{FF2B5EF4-FFF2-40B4-BE49-F238E27FC236}">
                <a16:creationId xmlns:a16="http://schemas.microsoft.com/office/drawing/2014/main" id="{2EF2229B-43B8-9049-8723-02029EC7F3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0300" y="45339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Program Code</a:t>
            </a:r>
          </a:p>
        </p:txBody>
      </p:sp>
      <p:sp>
        <p:nvSpPr>
          <p:cNvPr id="20493" name="Rectangle 4">
            <a:extLst>
              <a:ext uri="{FF2B5EF4-FFF2-40B4-BE49-F238E27FC236}">
                <a16:creationId xmlns:a16="http://schemas.microsoft.com/office/drawing/2014/main" id="{0B754FAF-9557-3545-A086-E65ADACB60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6700" y="4672013"/>
            <a:ext cx="381000" cy="1447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PC</a:t>
            </a:r>
          </a:p>
        </p:txBody>
      </p:sp>
      <p:sp>
        <p:nvSpPr>
          <p:cNvPr id="20494" name="Rectangle 5">
            <a:extLst>
              <a:ext uri="{FF2B5EF4-FFF2-40B4-BE49-F238E27FC236}">
                <a16:creationId xmlns:a16="http://schemas.microsoft.com/office/drawing/2014/main" id="{9FEDDE42-5423-D74B-952E-D4EB3EDE7E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3325" y="4319588"/>
            <a:ext cx="665163" cy="116205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Registers</a:t>
            </a:r>
          </a:p>
        </p:txBody>
      </p:sp>
      <p:sp>
        <p:nvSpPr>
          <p:cNvPr id="20495" name="Rectangle 6">
            <a:extLst>
              <a:ext uri="{FF2B5EF4-FFF2-40B4-BE49-F238E27FC236}">
                <a16:creationId xmlns:a16="http://schemas.microsoft.com/office/drawing/2014/main" id="{AD0A5F73-1B05-CA4F-8194-9325F0CABD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16500" y="4038600"/>
            <a:ext cx="3200400" cy="2209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7" tIns="44450" rIns="90487" bIns="44450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CPU</a:t>
            </a:r>
          </a:p>
        </p:txBody>
      </p:sp>
      <p:sp>
        <p:nvSpPr>
          <p:cNvPr id="20496" name="Rectangle 16">
            <a:extLst>
              <a:ext uri="{FF2B5EF4-FFF2-40B4-BE49-F238E27FC236}">
                <a16:creationId xmlns:a16="http://schemas.microsoft.com/office/drawing/2014/main" id="{47E6F0C2-FCDF-3C44-A10A-B9651C3377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9050" y="5653088"/>
            <a:ext cx="590550" cy="45085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CC</a:t>
            </a:r>
          </a:p>
        </p:txBody>
      </p:sp>
      <p:sp>
        <p:nvSpPr>
          <p:cNvPr id="20497" name="Freeform 9">
            <a:extLst>
              <a:ext uri="{FF2B5EF4-FFF2-40B4-BE49-F238E27FC236}">
                <a16:creationId xmlns:a16="http://schemas.microsoft.com/office/drawing/2014/main" id="{AA6D33C5-7FA9-A94E-83FC-D7C0BDE4CC0A}"/>
              </a:ext>
            </a:extLst>
          </p:cNvPr>
          <p:cNvSpPr>
            <a:spLocks/>
          </p:cNvSpPr>
          <p:nvPr/>
        </p:nvSpPr>
        <p:spPr bwMode="auto">
          <a:xfrm>
            <a:off x="7512050" y="4656138"/>
            <a:ext cx="457200" cy="1295400"/>
          </a:xfrm>
          <a:custGeom>
            <a:avLst/>
            <a:gdLst>
              <a:gd name="T0" fmla="*/ 0 w 288"/>
              <a:gd name="T1" fmla="*/ 0 h 816"/>
              <a:gd name="T2" fmla="*/ 2147483646 w 288"/>
              <a:gd name="T3" fmla="*/ 2147483646 h 816"/>
              <a:gd name="T4" fmla="*/ 2147483646 w 288"/>
              <a:gd name="T5" fmla="*/ 2147483646 h 816"/>
              <a:gd name="T6" fmla="*/ 0 w 288"/>
              <a:gd name="T7" fmla="*/ 2147483646 h 816"/>
              <a:gd name="T8" fmla="*/ 0 w 288"/>
              <a:gd name="T9" fmla="*/ 0 h 8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816"/>
              <a:gd name="T17" fmla="*/ 288 w 288"/>
              <a:gd name="T18" fmla="*/ 816 h 81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816">
                <a:moveTo>
                  <a:pt x="0" y="0"/>
                </a:moveTo>
                <a:lnTo>
                  <a:pt x="288" y="192"/>
                </a:lnTo>
                <a:lnTo>
                  <a:pt x="288" y="624"/>
                </a:lnTo>
                <a:lnTo>
                  <a:pt x="0" y="816"/>
                </a:lnTo>
                <a:lnTo>
                  <a:pt x="0" y="0"/>
                </a:lnTo>
                <a:close/>
              </a:path>
            </a:pathLst>
          </a:custGeom>
          <a:solidFill>
            <a:srgbClr val="99FFCC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ALU</a:t>
            </a:r>
          </a:p>
        </p:txBody>
      </p:sp>
    </p:spTree>
    <p:extLst>
      <p:ext uri="{BB962C8B-B14F-4D97-AF65-F5344CB8AC3E}">
        <p14:creationId xmlns:p14="http://schemas.microsoft.com/office/powerpoint/2010/main" val="1260780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379">
            <a:extLst>
              <a:ext uri="{FF2B5EF4-FFF2-40B4-BE49-F238E27FC236}">
                <a16:creationId xmlns:a16="http://schemas.microsoft.com/office/drawing/2014/main" id="{8F37AA3E-4E26-F64B-BD65-5467D774DB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1438" y="1450975"/>
            <a:ext cx="981075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/>
              <a:t>Pre-</a:t>
            </a:r>
          </a:p>
          <a:p>
            <a:r>
              <a:rPr lang="en-US" altLang="en-US" sz="1400"/>
              <a:t>processor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cpp</a:t>
            </a:r>
            <a:r>
              <a:rPr lang="en-US" altLang="en-US" sz="1400"/>
              <a:t>)</a:t>
            </a:r>
          </a:p>
        </p:txBody>
      </p:sp>
      <p:sp>
        <p:nvSpPr>
          <p:cNvPr id="20482" name="Rectangle 390">
            <a:extLst>
              <a:ext uri="{FF2B5EF4-FFF2-40B4-BE49-F238E27FC236}">
                <a16:creationId xmlns:a16="http://schemas.microsoft.com/office/drawing/2014/main" id="{C8C90A94-E49D-CA45-8E63-EC52C75FE4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0450" y="1450975"/>
            <a:ext cx="914400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/>
              <a:t> Compiler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cc1</a:t>
            </a:r>
            <a:r>
              <a:rPr lang="en-US" altLang="en-US" sz="1400"/>
              <a:t>)</a:t>
            </a:r>
          </a:p>
        </p:txBody>
      </p:sp>
      <p:sp>
        <p:nvSpPr>
          <p:cNvPr id="20483" name="Line 391">
            <a:extLst>
              <a:ext uri="{FF2B5EF4-FFF2-40B4-BE49-F238E27FC236}">
                <a16:creationId xmlns:a16="http://schemas.microsoft.com/office/drawing/2014/main" id="{E9429C3D-1927-1846-A250-7259CE476A05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7388" y="1868488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4" name="Text Box 392">
            <a:extLst>
              <a:ext uri="{FF2B5EF4-FFF2-40B4-BE49-F238E27FC236}">
                <a16:creationId xmlns:a16="http://schemas.microsoft.com/office/drawing/2014/main" id="{F4D33F99-8467-C840-9065-0230B9CF51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388" y="1525588"/>
            <a:ext cx="865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hello.s</a:t>
            </a:r>
          </a:p>
        </p:txBody>
      </p:sp>
      <p:sp>
        <p:nvSpPr>
          <p:cNvPr id="20485" name="Rectangle 393">
            <a:extLst>
              <a:ext uri="{FF2B5EF4-FFF2-40B4-BE49-F238E27FC236}">
                <a16:creationId xmlns:a16="http://schemas.microsoft.com/office/drawing/2014/main" id="{8D0F134B-9063-C346-BD09-A4D214348E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1788" y="1411288"/>
            <a:ext cx="981075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/>
              <a:t>Assembler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as</a:t>
            </a:r>
            <a:r>
              <a:rPr lang="en-US" altLang="en-US" sz="1400"/>
              <a:t>)</a:t>
            </a:r>
          </a:p>
        </p:txBody>
      </p:sp>
      <p:sp>
        <p:nvSpPr>
          <p:cNvPr id="20486" name="Rectangle 396">
            <a:extLst>
              <a:ext uri="{FF2B5EF4-FFF2-40B4-BE49-F238E27FC236}">
                <a16:creationId xmlns:a16="http://schemas.microsoft.com/office/drawing/2014/main" id="{4FC83F74-4434-D647-B4A5-CBC29D6362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8100" y="1411288"/>
            <a:ext cx="668338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/>
              <a:t>Linker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ld</a:t>
            </a:r>
            <a:r>
              <a:rPr lang="en-US" altLang="en-US" sz="1400"/>
              <a:t>)</a:t>
            </a:r>
          </a:p>
        </p:txBody>
      </p:sp>
      <p:sp>
        <p:nvSpPr>
          <p:cNvPr id="20487" name="Line 397">
            <a:extLst>
              <a:ext uri="{FF2B5EF4-FFF2-40B4-BE49-F238E27FC236}">
                <a16:creationId xmlns:a16="http://schemas.microsoft.com/office/drawing/2014/main" id="{F2782AF0-F33B-7742-8B1C-0773EB44500A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1811338"/>
            <a:ext cx="9810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8" name="Text Box 398">
            <a:extLst>
              <a:ext uri="{FF2B5EF4-FFF2-40B4-BE49-F238E27FC236}">
                <a16:creationId xmlns:a16="http://schemas.microsoft.com/office/drawing/2014/main" id="{555B1ADE-4B13-944F-B6AC-3C1B41677E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3275" y="1535113"/>
            <a:ext cx="690563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</a:t>
            </a:r>
          </a:p>
        </p:txBody>
      </p:sp>
      <p:sp>
        <p:nvSpPr>
          <p:cNvPr id="20489" name="Line 399">
            <a:extLst>
              <a:ext uri="{FF2B5EF4-FFF2-40B4-BE49-F238E27FC236}">
                <a16:creationId xmlns:a16="http://schemas.microsoft.com/office/drawing/2014/main" id="{8D42CEDA-B365-8E44-B8A3-BB7978B4F4E6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038" y="1908175"/>
            <a:ext cx="9810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90" name="Text Box 400">
            <a:extLst>
              <a:ext uri="{FF2B5EF4-FFF2-40B4-BE49-F238E27FC236}">
                <a16:creationId xmlns:a16="http://schemas.microsoft.com/office/drawing/2014/main" id="{D8094114-61B4-2146-BBEB-122840CB7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1631950"/>
            <a:ext cx="8890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hello.c</a:t>
            </a:r>
          </a:p>
        </p:txBody>
      </p:sp>
      <p:sp>
        <p:nvSpPr>
          <p:cNvPr id="20491" name="Text Box 401">
            <a:extLst>
              <a:ext uri="{FF2B5EF4-FFF2-40B4-BE49-F238E27FC236}">
                <a16:creationId xmlns:a16="http://schemas.microsoft.com/office/drawing/2014/main" id="{84734801-50BF-7E47-B4EB-618E3278BE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2057400"/>
            <a:ext cx="8032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Source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(text)</a:t>
            </a:r>
          </a:p>
        </p:txBody>
      </p:sp>
      <p:sp>
        <p:nvSpPr>
          <p:cNvPr id="20492" name="Text Box 403">
            <a:extLst>
              <a:ext uri="{FF2B5EF4-FFF2-40B4-BE49-F238E27FC236}">
                <a16:creationId xmlns:a16="http://schemas.microsoft.com/office/drawing/2014/main" id="{9B8F189B-6258-1448-B6EF-1C3900E7B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9138" y="2017713"/>
            <a:ext cx="9048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Assembly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(text)</a:t>
            </a:r>
          </a:p>
        </p:txBody>
      </p:sp>
      <p:sp>
        <p:nvSpPr>
          <p:cNvPr id="20493" name="Text Box 405">
            <a:extLst>
              <a:ext uri="{FF2B5EF4-FFF2-40B4-BE49-F238E27FC236}">
                <a16:creationId xmlns:a16="http://schemas.microsoft.com/office/drawing/2014/main" id="{14708069-3A36-484A-9305-95CBD20861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1838" y="1974850"/>
            <a:ext cx="10033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Executable</a:t>
            </a:r>
          </a:p>
          <a:p>
            <a:r>
              <a:rPr lang="en-US" altLang="en-US" sz="1200" i="1">
                <a:latin typeface="Helvetica" pitchFamily="2" charset="0"/>
              </a:rPr>
              <a:t>object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(binary)</a:t>
            </a:r>
          </a:p>
        </p:txBody>
      </p:sp>
      <p:pic>
        <p:nvPicPr>
          <p:cNvPr id="20494" name="Picture 1">
            <a:extLst>
              <a:ext uri="{FF2B5EF4-FFF2-40B4-BE49-F238E27FC236}">
                <a16:creationId xmlns:a16="http://schemas.microsoft.com/office/drawing/2014/main" id="{A6FBFED8-F71B-724A-B51E-8DDD77852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75" y="3241675"/>
            <a:ext cx="2244725" cy="230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95" name="Picture 2">
            <a:extLst>
              <a:ext uri="{FF2B5EF4-FFF2-40B4-BE49-F238E27FC236}">
                <a16:creationId xmlns:a16="http://schemas.microsoft.com/office/drawing/2014/main" id="{641F48EC-40CB-C74D-80B2-6750ED76E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688" y="3216275"/>
            <a:ext cx="2246312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6" name="Rectangle 379">
            <a:extLst>
              <a:ext uri="{FF2B5EF4-FFF2-40B4-BE49-F238E27FC236}">
                <a16:creationId xmlns:a16="http://schemas.microsoft.com/office/drawing/2014/main" id="{29354B12-6840-7249-B70B-1D78863482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8625" y="3405188"/>
            <a:ext cx="2365375" cy="1917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400" dirty="0">
                <a:solidFill>
                  <a:srgbClr val="FF0000"/>
                </a:solidFill>
              </a:rPr>
              <a:t>??</a:t>
            </a:r>
          </a:p>
          <a:p>
            <a:endParaRPr lang="en-US" altLang="en-US" sz="1400" dirty="0"/>
          </a:p>
          <a:p>
            <a:r>
              <a:rPr lang="en-US" altLang="en-US" sz="1400" dirty="0"/>
              <a:t>PC (Program Counter)</a:t>
            </a:r>
          </a:p>
          <a:p>
            <a:r>
              <a:rPr lang="en-US" altLang="en-US" sz="1400" dirty="0"/>
              <a:t>IP (Instruction Pointer)</a:t>
            </a:r>
          </a:p>
          <a:p>
            <a:endParaRPr lang="en-US" altLang="en-US" sz="1400" dirty="0"/>
          </a:p>
          <a:p>
            <a:endParaRPr lang="en-US" altLang="en-US" sz="1400" dirty="0"/>
          </a:p>
          <a:p>
            <a:r>
              <a:rPr lang="en-US" altLang="en-US" sz="1400" dirty="0"/>
              <a:t>Instruction Format, Syntax</a:t>
            </a:r>
          </a:p>
        </p:txBody>
      </p:sp>
      <p:pic>
        <p:nvPicPr>
          <p:cNvPr id="20497" name="Picture 3">
            <a:extLst>
              <a:ext uri="{FF2B5EF4-FFF2-40B4-BE49-F238E27FC236}">
                <a16:creationId xmlns:a16="http://schemas.microsoft.com/office/drawing/2014/main" id="{64CC0436-0A44-B149-8F6F-F6900AF7A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550" y="914400"/>
            <a:ext cx="1852613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33093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9501C2-A7C4-8E4F-A884-F6C3A0063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33063"/>
            <a:ext cx="4549064" cy="327025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3DDE4AD2-D8AF-8A42-A811-6686B4ECD0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32" y="695862"/>
            <a:ext cx="6983768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Assembly to Machine Code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99E0C4-8FA0-834C-B0C9-5B24FDD2C3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2971800"/>
            <a:ext cx="2231663" cy="13111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5103195-F7A1-6D44-ADD1-3BA2CA443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6400" y="4383558"/>
            <a:ext cx="2132903" cy="101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27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FF5FC7BA-CDB3-514C-8A13-D71411414D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79" y="3104882"/>
            <a:ext cx="1852613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055A6A-0670-E341-83B4-44DB0426F5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32" y="695862"/>
            <a:ext cx="7593368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Assembler: System Software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33BCBF-AF1E-5845-9858-448CF2060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41" y="3177665"/>
            <a:ext cx="2681567" cy="19277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B411BC-5719-9540-AF8D-5EEE46DC4F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3985" y="3034747"/>
            <a:ext cx="1852613" cy="12214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E1F769-87FB-9749-A973-7248377635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6546" y="4453132"/>
            <a:ext cx="1770628" cy="943816"/>
          </a:xfrm>
          <a:prstGeom prst="rect">
            <a:avLst/>
          </a:prstGeom>
        </p:spPr>
      </p:pic>
      <p:sp>
        <p:nvSpPr>
          <p:cNvPr id="10" name="Rectangle 3">
            <a:extLst>
              <a:ext uri="{FF2B5EF4-FFF2-40B4-BE49-F238E27FC236}">
                <a16:creationId xmlns:a16="http://schemas.microsoft.com/office/drawing/2014/main" id="{C13C31A5-6CE3-2747-BBBA-964DD96EBE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603108"/>
            <a:ext cx="7924800" cy="9744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 dirty="0">
                <a:latin typeface="+mn-lt"/>
                <a:ea typeface="+mn-ea"/>
              </a:rPr>
              <a:t>Assembly program into Executable Machine Code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ECEF5-5C12-4547-846B-019F9008A5F7}"/>
              </a:ext>
            </a:extLst>
          </p:cNvPr>
          <p:cNvSpPr txBox="1"/>
          <p:nvPr/>
        </p:nvSpPr>
        <p:spPr>
          <a:xfrm>
            <a:off x="3371642" y="2824989"/>
            <a:ext cx="1219201" cy="286232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Assembler</a:t>
            </a: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9D87940-4A47-254D-BCF2-A7FD3DCF72F6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2978908" y="4135365"/>
            <a:ext cx="389421" cy="6168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5CB41F-44C6-0547-A17E-4CD2B11F7AAD}"/>
              </a:ext>
            </a:extLst>
          </p:cNvPr>
          <p:cNvCxnSpPr>
            <a:cxnSpLocks/>
          </p:cNvCxnSpPr>
          <p:nvPr/>
        </p:nvCxnSpPr>
        <p:spPr>
          <a:xfrm>
            <a:off x="4629185" y="4115257"/>
            <a:ext cx="304800" cy="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91B489B-0225-914D-AB59-358CC521562A}"/>
              </a:ext>
            </a:extLst>
          </p:cNvPr>
          <p:cNvCxnSpPr>
            <a:cxnSpLocks/>
          </p:cNvCxnSpPr>
          <p:nvPr/>
        </p:nvCxnSpPr>
        <p:spPr>
          <a:xfrm flipV="1">
            <a:off x="6781800" y="4115257"/>
            <a:ext cx="442979" cy="26276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126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A0F2BAE0-E191-4043-A05D-8D55A00419A5}"/>
              </a:ext>
            </a:extLst>
          </p:cNvPr>
          <p:cNvSpPr txBox="1">
            <a:spLocks/>
          </p:cNvSpPr>
          <p:nvPr/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4400" b="0">
                <a:latin typeface="Calibri" panose="020F0502020204030204" pitchFamily="34" charset="0"/>
              </a:rPr>
              <a:t>Assembly Programmer</a:t>
            </a:r>
            <a:r>
              <a:rPr lang="ja-JP" altLang="en-US" sz="4400" b="0">
                <a:latin typeface="Calibri" panose="020F0502020204030204" pitchFamily="34" charset="0"/>
              </a:rPr>
              <a:t>’</a:t>
            </a:r>
            <a:r>
              <a:rPr lang="en-US" altLang="ja-JP" sz="4400" b="0">
                <a:latin typeface="Calibri" panose="020F0502020204030204" pitchFamily="34" charset="0"/>
              </a:rPr>
              <a:t>s View</a:t>
            </a:r>
            <a:endParaRPr lang="en-US" altLang="en-US" sz="4400" b="0">
              <a:latin typeface="Calibri" panose="020F0502020204030204" pitchFamily="34" charset="0"/>
            </a:endParaRP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FDD2C10F-32B3-AB45-97D8-7930DB3A2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3429000"/>
            <a:ext cx="42672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defTabSz="895350">
              <a:spcBef>
                <a:spcPct val="20000"/>
              </a:spcBef>
              <a:buFont typeface="Arial" charset="0"/>
              <a:buChar char="•"/>
              <a:tabLst>
                <a:tab pos="1371600" algn="l"/>
                <a:tab pos="4572000" algn="l"/>
              </a:tabLst>
              <a:defRPr/>
            </a:pPr>
            <a:r>
              <a:rPr lang="en-US" sz="2000" b="0" dirty="0">
                <a:latin typeface="+mn-lt"/>
                <a:ea typeface="+mn-ea"/>
              </a:rPr>
              <a:t>Programmer-Visible State</a:t>
            </a:r>
          </a:p>
          <a:p>
            <a:pPr marL="560388" lvl="1" indent="-222250" defTabSz="895350">
              <a:spcBef>
                <a:spcPct val="20000"/>
              </a:spcBef>
              <a:buFont typeface="Arial" charset="0"/>
              <a:buChar char="–"/>
              <a:tabLst>
                <a:tab pos="1371600" algn="l"/>
                <a:tab pos="4572000" algn="l"/>
              </a:tabLst>
              <a:defRPr/>
            </a:pPr>
            <a:r>
              <a:rPr lang="en-US" sz="2000" b="0" dirty="0">
                <a:latin typeface="+mn-lt"/>
                <a:ea typeface="+mn-ea"/>
              </a:rPr>
              <a:t>Program Counter (PC)</a:t>
            </a:r>
          </a:p>
          <a:p>
            <a:pPr marL="839788" lvl="2" indent="-165100" defTabSz="895350">
              <a:spcBef>
                <a:spcPct val="20000"/>
              </a:spcBef>
              <a:buFont typeface="Arial" charset="0"/>
              <a:buChar char="•"/>
              <a:tabLst>
                <a:tab pos="1371600" algn="l"/>
                <a:tab pos="4572000" algn="l"/>
              </a:tabLst>
              <a:defRPr/>
            </a:pPr>
            <a:r>
              <a:rPr lang="en-US" sz="1600" b="0" dirty="0">
                <a:latin typeface="+mn-lt"/>
                <a:ea typeface="+mn-ea"/>
              </a:rPr>
              <a:t>Address of the next instruction</a:t>
            </a:r>
          </a:p>
          <a:p>
            <a:pPr marL="560388" lvl="1" indent="-222250" defTabSz="895350">
              <a:spcBef>
                <a:spcPct val="20000"/>
              </a:spcBef>
              <a:buFont typeface="Arial" charset="0"/>
              <a:buChar char="–"/>
              <a:tabLst>
                <a:tab pos="1371600" algn="l"/>
                <a:tab pos="4572000" algn="l"/>
              </a:tabLst>
              <a:defRPr/>
            </a:pPr>
            <a:r>
              <a:rPr lang="en-US" sz="2000" b="0" dirty="0">
                <a:latin typeface="+mn-lt"/>
                <a:ea typeface="+mn-ea"/>
              </a:rPr>
              <a:t>Register File</a:t>
            </a:r>
          </a:p>
          <a:p>
            <a:pPr marL="839788" lvl="2" indent="-165100" defTabSz="895350">
              <a:spcBef>
                <a:spcPct val="20000"/>
              </a:spcBef>
              <a:buFont typeface="Arial" charset="0"/>
              <a:buChar char="•"/>
              <a:tabLst>
                <a:tab pos="1371600" algn="l"/>
                <a:tab pos="4572000" algn="l"/>
              </a:tabLst>
              <a:defRPr/>
            </a:pPr>
            <a:r>
              <a:rPr lang="en-US" sz="1600" b="0" dirty="0">
                <a:latin typeface="+mn-lt"/>
                <a:ea typeface="+mn-ea"/>
              </a:rPr>
              <a:t>Heavily used program data</a:t>
            </a:r>
          </a:p>
          <a:p>
            <a:pPr marL="560388" lvl="1" indent="-222250" defTabSz="895350">
              <a:spcBef>
                <a:spcPct val="20000"/>
              </a:spcBef>
              <a:buFont typeface="Arial" charset="0"/>
              <a:buChar char="–"/>
              <a:tabLst>
                <a:tab pos="1371600" algn="l"/>
                <a:tab pos="4572000" algn="l"/>
              </a:tabLst>
              <a:defRPr/>
            </a:pPr>
            <a:r>
              <a:rPr lang="en-US" sz="2000" b="0" dirty="0">
                <a:latin typeface="+mn-lt"/>
                <a:ea typeface="+mn-ea"/>
              </a:rPr>
              <a:t>Condition Codes</a:t>
            </a:r>
          </a:p>
          <a:p>
            <a:pPr marL="839788" lvl="2" indent="-165100" defTabSz="895350">
              <a:spcBef>
                <a:spcPct val="20000"/>
              </a:spcBef>
              <a:buFont typeface="Arial" charset="0"/>
              <a:buChar char="•"/>
              <a:tabLst>
                <a:tab pos="1371600" algn="l"/>
                <a:tab pos="4572000" algn="l"/>
              </a:tabLst>
              <a:defRPr/>
            </a:pPr>
            <a:r>
              <a:rPr lang="en-US" sz="1600" b="0" dirty="0">
                <a:latin typeface="+mn-lt"/>
                <a:ea typeface="+mn-ea"/>
              </a:rPr>
              <a:t>Store status information about most recent arithmetic operation</a:t>
            </a:r>
          </a:p>
          <a:p>
            <a:pPr marL="839788" lvl="2" indent="-165100" defTabSz="895350">
              <a:spcBef>
                <a:spcPct val="20000"/>
              </a:spcBef>
              <a:buFont typeface="Arial" charset="0"/>
              <a:buChar char="•"/>
              <a:tabLst>
                <a:tab pos="1371600" algn="l"/>
                <a:tab pos="4572000" algn="l"/>
              </a:tabLst>
              <a:defRPr/>
            </a:pPr>
            <a:r>
              <a:rPr lang="en-US" sz="1600" b="0" dirty="0">
                <a:latin typeface="+mn-lt"/>
                <a:ea typeface="+mn-ea"/>
              </a:rPr>
              <a:t>Used for conditional branching</a:t>
            </a:r>
          </a:p>
        </p:txBody>
      </p:sp>
      <p:sp>
        <p:nvSpPr>
          <p:cNvPr id="19459" name="Rectangle 7">
            <a:extLst>
              <a:ext uri="{FF2B5EF4-FFF2-40B4-BE49-F238E27FC236}">
                <a16:creationId xmlns:a16="http://schemas.microsoft.com/office/drawing/2014/main" id="{0C36DBE7-0692-8745-9043-7A913767FB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3622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Data Memory</a:t>
            </a:r>
          </a:p>
        </p:txBody>
      </p:sp>
      <p:sp>
        <p:nvSpPr>
          <p:cNvPr id="19460" name="Text Box 8">
            <a:extLst>
              <a:ext uri="{FF2B5EF4-FFF2-40B4-BE49-F238E27FC236}">
                <a16:creationId xmlns:a16="http://schemas.microsoft.com/office/drawing/2014/main" id="{003BFA8C-BBA8-BB46-82A0-7122D3CDD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28956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Data</a:t>
            </a:r>
          </a:p>
        </p:txBody>
      </p:sp>
      <p:sp>
        <p:nvSpPr>
          <p:cNvPr id="19461" name="Line 9">
            <a:extLst>
              <a:ext uri="{FF2B5EF4-FFF2-40B4-BE49-F238E27FC236}">
                <a16:creationId xmlns:a16="http://schemas.microsoft.com/office/drawing/2014/main" id="{18757572-3A36-2B4D-BBBE-E775BB7827C3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2971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2" name="Line 10">
            <a:extLst>
              <a:ext uri="{FF2B5EF4-FFF2-40B4-BE49-F238E27FC236}">
                <a16:creationId xmlns:a16="http://schemas.microsoft.com/office/drawing/2014/main" id="{04B77FB6-4C4F-C54C-AF28-37FE80694EA2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2463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3" name="Line 11">
            <a:extLst>
              <a:ext uri="{FF2B5EF4-FFF2-40B4-BE49-F238E27FC236}">
                <a16:creationId xmlns:a16="http://schemas.microsoft.com/office/drawing/2014/main" id="{3630DF9C-0733-1B4A-A060-987D8CD9EA04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19812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464" name="Text Box 12">
            <a:extLst>
              <a:ext uri="{FF2B5EF4-FFF2-40B4-BE49-F238E27FC236}">
                <a16:creationId xmlns:a16="http://schemas.microsoft.com/office/drawing/2014/main" id="{18430479-5D9C-834C-BA3C-DB5470B9AD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1336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Addresses</a:t>
            </a:r>
          </a:p>
        </p:txBody>
      </p:sp>
      <p:sp>
        <p:nvSpPr>
          <p:cNvPr id="19465" name="Text Box 13">
            <a:extLst>
              <a:ext uri="{FF2B5EF4-FFF2-40B4-BE49-F238E27FC236}">
                <a16:creationId xmlns:a16="http://schemas.microsoft.com/office/drawing/2014/main" id="{07A360FF-38F1-8A47-AD86-0D053035A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6670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Data</a:t>
            </a:r>
          </a:p>
        </p:txBody>
      </p:sp>
      <p:sp>
        <p:nvSpPr>
          <p:cNvPr id="19466" name="Text Box 14">
            <a:extLst>
              <a:ext uri="{FF2B5EF4-FFF2-40B4-BE49-F238E27FC236}">
                <a16:creationId xmlns:a16="http://schemas.microsoft.com/office/drawing/2014/main" id="{BBBAD794-A9D2-F347-9D03-7D876073B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600200"/>
            <a:ext cx="16764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Instructions</a:t>
            </a:r>
          </a:p>
        </p:txBody>
      </p:sp>
      <p:sp>
        <p:nvSpPr>
          <p:cNvPr id="19467" name="Rectangle 17">
            <a:extLst>
              <a:ext uri="{FF2B5EF4-FFF2-40B4-BE49-F238E27FC236}">
                <a16:creationId xmlns:a16="http://schemas.microsoft.com/office/drawing/2014/main" id="{DFE8546D-07FC-6F41-8B3A-6EE15837C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962400"/>
            <a:ext cx="39624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Memory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Byte addressable array (organized in words)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Code, user data, OS data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Includes stack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>
              <a:latin typeface="Calibri" panose="020F0502020204030204" pitchFamily="34" charset="0"/>
            </a:endParaRPr>
          </a:p>
        </p:txBody>
      </p:sp>
      <p:sp>
        <p:nvSpPr>
          <p:cNvPr id="19468" name="Rectangle 7">
            <a:extLst>
              <a:ext uri="{FF2B5EF4-FFF2-40B4-BE49-F238E27FC236}">
                <a16:creationId xmlns:a16="http://schemas.microsoft.com/office/drawing/2014/main" id="{CC2970A8-66F5-014B-A971-4C4739CAC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0668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Code Memory</a:t>
            </a:r>
          </a:p>
        </p:txBody>
      </p:sp>
      <p:sp>
        <p:nvSpPr>
          <p:cNvPr id="19469" name="Text Box 8">
            <a:extLst>
              <a:ext uri="{FF2B5EF4-FFF2-40B4-BE49-F238E27FC236}">
                <a16:creationId xmlns:a16="http://schemas.microsoft.com/office/drawing/2014/main" id="{A49C16F9-F09D-644C-9024-A08985E8E5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6764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Code</a:t>
            </a:r>
          </a:p>
        </p:txBody>
      </p:sp>
      <p:sp>
        <p:nvSpPr>
          <p:cNvPr id="19470" name="Rectangle 4">
            <a:extLst>
              <a:ext uri="{FF2B5EF4-FFF2-40B4-BE49-F238E27FC236}">
                <a16:creationId xmlns:a16="http://schemas.microsoft.com/office/drawing/2014/main" id="{1204AF72-4E9B-0944-9AF9-E3D377DE8A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0588" y="1739900"/>
            <a:ext cx="381000" cy="1447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/>
              <a:t>PC</a:t>
            </a:r>
          </a:p>
        </p:txBody>
      </p:sp>
      <p:sp>
        <p:nvSpPr>
          <p:cNvPr id="19471" name="Rectangle 5">
            <a:extLst>
              <a:ext uri="{FF2B5EF4-FFF2-40B4-BE49-F238E27FC236}">
                <a16:creationId xmlns:a16="http://schemas.microsoft.com/office/drawing/2014/main" id="{4E03B875-B0CB-F948-BA89-980CB4451C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175" y="1536700"/>
            <a:ext cx="1371600" cy="7620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Registers</a:t>
            </a:r>
          </a:p>
        </p:txBody>
      </p:sp>
      <p:sp>
        <p:nvSpPr>
          <p:cNvPr id="19472" name="Rectangle 6">
            <a:extLst>
              <a:ext uri="{FF2B5EF4-FFF2-40B4-BE49-F238E27FC236}">
                <a16:creationId xmlns:a16="http://schemas.microsoft.com/office/drawing/2014/main" id="{6BED610A-862A-5C41-B580-C37652AF6E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1143000"/>
            <a:ext cx="3200400" cy="2209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7" tIns="44450" rIns="90487" bIns="44450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CPU</a:t>
            </a:r>
          </a:p>
        </p:txBody>
      </p:sp>
      <p:sp>
        <p:nvSpPr>
          <p:cNvPr id="19473" name="Rectangle 16">
            <a:extLst>
              <a:ext uri="{FF2B5EF4-FFF2-40B4-BE49-F238E27FC236}">
                <a16:creationId xmlns:a16="http://schemas.microsoft.com/office/drawing/2014/main" id="{9FEA744C-1DA9-EB4B-8675-D72CE1A7C6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8763" y="2527300"/>
            <a:ext cx="1371600" cy="685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Condition</a:t>
            </a:r>
          </a:p>
          <a:p>
            <a:r>
              <a:rPr lang="en-US" altLang="en-US" sz="2000"/>
              <a:t>Codes</a:t>
            </a:r>
          </a:p>
        </p:txBody>
      </p:sp>
      <p:sp>
        <p:nvSpPr>
          <p:cNvPr id="19474" name="Freeform 9">
            <a:extLst>
              <a:ext uri="{FF2B5EF4-FFF2-40B4-BE49-F238E27FC236}">
                <a16:creationId xmlns:a16="http://schemas.microsoft.com/office/drawing/2014/main" id="{B3083C7A-6608-E648-AABE-659BCC073706}"/>
              </a:ext>
            </a:extLst>
          </p:cNvPr>
          <p:cNvSpPr>
            <a:spLocks/>
          </p:cNvSpPr>
          <p:nvPr/>
        </p:nvSpPr>
        <p:spPr bwMode="auto">
          <a:xfrm>
            <a:off x="8180388" y="1752600"/>
            <a:ext cx="457200" cy="1295400"/>
          </a:xfrm>
          <a:custGeom>
            <a:avLst/>
            <a:gdLst>
              <a:gd name="T0" fmla="*/ 0 w 288"/>
              <a:gd name="T1" fmla="*/ 0 h 816"/>
              <a:gd name="T2" fmla="*/ 2147483646 w 288"/>
              <a:gd name="T3" fmla="*/ 2147483646 h 816"/>
              <a:gd name="T4" fmla="*/ 2147483646 w 288"/>
              <a:gd name="T5" fmla="*/ 2147483646 h 816"/>
              <a:gd name="T6" fmla="*/ 0 w 288"/>
              <a:gd name="T7" fmla="*/ 2147483646 h 816"/>
              <a:gd name="T8" fmla="*/ 0 w 288"/>
              <a:gd name="T9" fmla="*/ 0 h 8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816"/>
              <a:gd name="T17" fmla="*/ 288 w 288"/>
              <a:gd name="T18" fmla="*/ 816 h 81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816">
                <a:moveTo>
                  <a:pt x="0" y="0"/>
                </a:moveTo>
                <a:lnTo>
                  <a:pt x="288" y="192"/>
                </a:lnTo>
                <a:lnTo>
                  <a:pt x="288" y="624"/>
                </a:lnTo>
                <a:lnTo>
                  <a:pt x="0" y="816"/>
                </a:lnTo>
                <a:lnTo>
                  <a:pt x="0" y="0"/>
                </a:lnTo>
                <a:close/>
              </a:path>
            </a:pathLst>
          </a:custGeom>
          <a:solidFill>
            <a:srgbClr val="99FFCC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ALU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CFCD4D81-5282-8046-B43A-3D59647E79D9}"/>
              </a:ext>
            </a:extLst>
          </p:cNvPr>
          <p:cNvSpPr txBox="1">
            <a:spLocks/>
          </p:cNvSpPr>
          <p:nvPr/>
        </p:nvSpPr>
        <p:spPr bwMode="auto">
          <a:xfrm>
            <a:off x="457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4400" b="0">
                <a:latin typeface="Calibri" panose="020F0502020204030204" pitchFamily="34" charset="0"/>
              </a:rPr>
              <a:t>How to use Resources ?</a:t>
            </a:r>
          </a:p>
        </p:txBody>
      </p:sp>
      <p:sp>
        <p:nvSpPr>
          <p:cNvPr id="20482" name="Rectangle 7">
            <a:extLst>
              <a:ext uri="{FF2B5EF4-FFF2-40B4-BE49-F238E27FC236}">
                <a16:creationId xmlns:a16="http://schemas.microsoft.com/office/drawing/2014/main" id="{52E04646-8EF9-2445-AC90-F0D31DCB2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23622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Data Memory</a:t>
            </a:r>
          </a:p>
        </p:txBody>
      </p:sp>
      <p:sp>
        <p:nvSpPr>
          <p:cNvPr id="20483" name="Text Box 8">
            <a:extLst>
              <a:ext uri="{FF2B5EF4-FFF2-40B4-BE49-F238E27FC236}">
                <a16:creationId xmlns:a16="http://schemas.microsoft.com/office/drawing/2014/main" id="{A2ED4508-9746-3545-BBBD-A246EC3EE2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28956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Data</a:t>
            </a:r>
          </a:p>
        </p:txBody>
      </p:sp>
      <p:sp>
        <p:nvSpPr>
          <p:cNvPr id="20484" name="Line 9">
            <a:extLst>
              <a:ext uri="{FF2B5EF4-FFF2-40B4-BE49-F238E27FC236}">
                <a16:creationId xmlns:a16="http://schemas.microsoft.com/office/drawing/2014/main" id="{F9C9BD00-C410-8F41-B714-2918A3D96F9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2971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5" name="Line 10">
            <a:extLst>
              <a:ext uri="{FF2B5EF4-FFF2-40B4-BE49-F238E27FC236}">
                <a16:creationId xmlns:a16="http://schemas.microsoft.com/office/drawing/2014/main" id="{63719079-2566-554E-8D28-DDEB86C1DCE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2463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6" name="Line 11">
            <a:extLst>
              <a:ext uri="{FF2B5EF4-FFF2-40B4-BE49-F238E27FC236}">
                <a16:creationId xmlns:a16="http://schemas.microsoft.com/office/drawing/2014/main" id="{2CD8D5AB-7DEE-D347-8B03-444DADFC33C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6200" y="19812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7" name="Text Box 12">
            <a:extLst>
              <a:ext uri="{FF2B5EF4-FFF2-40B4-BE49-F238E27FC236}">
                <a16:creationId xmlns:a16="http://schemas.microsoft.com/office/drawing/2014/main" id="{81B3C32F-A26F-1448-A33F-96BDAB5DA5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1336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Addresses</a:t>
            </a:r>
          </a:p>
        </p:txBody>
      </p:sp>
      <p:sp>
        <p:nvSpPr>
          <p:cNvPr id="20488" name="Text Box 13">
            <a:extLst>
              <a:ext uri="{FF2B5EF4-FFF2-40B4-BE49-F238E27FC236}">
                <a16:creationId xmlns:a16="http://schemas.microsoft.com/office/drawing/2014/main" id="{6C97EC36-D061-5B47-B02D-129C02C80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26670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Data</a:t>
            </a:r>
          </a:p>
        </p:txBody>
      </p:sp>
      <p:sp>
        <p:nvSpPr>
          <p:cNvPr id="20489" name="Text Box 14">
            <a:extLst>
              <a:ext uri="{FF2B5EF4-FFF2-40B4-BE49-F238E27FC236}">
                <a16:creationId xmlns:a16="http://schemas.microsoft.com/office/drawing/2014/main" id="{4B56375C-2640-094F-9AA9-C249AEEEC3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86200" y="1600200"/>
            <a:ext cx="16764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Instructions</a:t>
            </a:r>
          </a:p>
        </p:txBody>
      </p:sp>
      <p:sp>
        <p:nvSpPr>
          <p:cNvPr id="20490" name="Rectangle 4">
            <a:extLst>
              <a:ext uri="{FF2B5EF4-FFF2-40B4-BE49-F238E27FC236}">
                <a16:creationId xmlns:a16="http://schemas.microsoft.com/office/drawing/2014/main" id="{54037C81-955B-2849-BD54-BF2CC71CA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70588" y="1739900"/>
            <a:ext cx="381000" cy="1447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/>
              <a:t>PC</a:t>
            </a:r>
          </a:p>
        </p:txBody>
      </p:sp>
      <p:sp>
        <p:nvSpPr>
          <p:cNvPr id="20491" name="Rectangle 5">
            <a:extLst>
              <a:ext uri="{FF2B5EF4-FFF2-40B4-BE49-F238E27FC236}">
                <a16:creationId xmlns:a16="http://schemas.microsoft.com/office/drawing/2014/main" id="{DACEFCD4-F805-C149-98E8-63B143E5A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7175" y="1536700"/>
            <a:ext cx="1371600" cy="7620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Registers</a:t>
            </a:r>
          </a:p>
        </p:txBody>
      </p:sp>
      <p:sp>
        <p:nvSpPr>
          <p:cNvPr id="20492" name="Rectangle 6">
            <a:extLst>
              <a:ext uri="{FF2B5EF4-FFF2-40B4-BE49-F238E27FC236}">
                <a16:creationId xmlns:a16="http://schemas.microsoft.com/office/drawing/2014/main" id="{8CFB1924-80C0-FA41-AFA4-A246FB032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38800" y="1143000"/>
            <a:ext cx="3200400" cy="2209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7" tIns="44450" rIns="90487" bIns="44450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CPU</a:t>
            </a:r>
          </a:p>
        </p:txBody>
      </p:sp>
      <p:sp>
        <p:nvSpPr>
          <p:cNvPr id="20493" name="Rectangle 16">
            <a:extLst>
              <a:ext uri="{FF2B5EF4-FFF2-40B4-BE49-F238E27FC236}">
                <a16:creationId xmlns:a16="http://schemas.microsoft.com/office/drawing/2014/main" id="{FBA006CF-9040-DC40-83C7-15EF591A4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08763" y="2527300"/>
            <a:ext cx="1371600" cy="685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Condition</a:t>
            </a:r>
          </a:p>
          <a:p>
            <a:r>
              <a:rPr lang="en-US" altLang="en-US" sz="2000"/>
              <a:t>Codes</a:t>
            </a:r>
          </a:p>
        </p:txBody>
      </p:sp>
      <p:sp>
        <p:nvSpPr>
          <p:cNvPr id="20494" name="Rectangle 7">
            <a:extLst>
              <a:ext uri="{FF2B5EF4-FFF2-40B4-BE49-F238E27FC236}">
                <a16:creationId xmlns:a16="http://schemas.microsoft.com/office/drawing/2014/main" id="{80949940-D21B-9B4D-BCDF-95FF75042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10668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Code Memory</a:t>
            </a:r>
          </a:p>
        </p:txBody>
      </p:sp>
      <p:sp>
        <p:nvSpPr>
          <p:cNvPr id="20495" name="Text Box 8">
            <a:extLst>
              <a:ext uri="{FF2B5EF4-FFF2-40B4-BE49-F238E27FC236}">
                <a16:creationId xmlns:a16="http://schemas.microsoft.com/office/drawing/2014/main" id="{D71A3500-97A2-5F42-AE6F-88B9E3231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676400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Code</a:t>
            </a:r>
          </a:p>
        </p:txBody>
      </p:sp>
      <p:sp>
        <p:nvSpPr>
          <p:cNvPr id="19" name="Rectangle 3">
            <a:extLst>
              <a:ext uri="{FF2B5EF4-FFF2-40B4-BE49-F238E27FC236}">
                <a16:creationId xmlns:a16="http://schemas.microsoft.com/office/drawing/2014/main" id="{D3ADC8C5-81E4-2F45-B49C-95794BBB88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63" y="3733800"/>
            <a:ext cx="7627937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Data transfer</a:t>
            </a: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From memory to register:  load</a:t>
            </a: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From register to memory:  store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Operator</a:t>
            </a: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Add, sub, </a:t>
            </a:r>
            <a:r>
              <a:rPr lang="en-US" sz="2000" b="0" dirty="0" err="1">
                <a:latin typeface="+mn-lt"/>
                <a:ea typeface="+mn-ea"/>
              </a:rPr>
              <a:t>mul</a:t>
            </a:r>
            <a:r>
              <a:rPr lang="en-US" sz="2000" b="0" dirty="0">
                <a:latin typeface="+mn-lt"/>
                <a:ea typeface="+mn-ea"/>
              </a:rPr>
              <a:t>, etc.</a:t>
            </a: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 err="1">
                <a:latin typeface="+mn-lt"/>
                <a:ea typeface="+mn-ea"/>
              </a:rPr>
              <a:t>Input/Output</a:t>
            </a:r>
            <a:endParaRPr lang="en-US" sz="2000" dirty="0">
              <a:latin typeface="+mn-lt"/>
              <a:ea typeface="+mn-ea"/>
            </a:endParaRPr>
          </a:p>
          <a:p>
            <a:pPr marL="1200150" lvl="2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dirty="0">
              <a:latin typeface="+mn-lt"/>
              <a:ea typeface="+mn-ea"/>
            </a:endParaRPr>
          </a:p>
        </p:txBody>
      </p:sp>
      <p:sp>
        <p:nvSpPr>
          <p:cNvPr id="20497" name="Freeform 9">
            <a:extLst>
              <a:ext uri="{FF2B5EF4-FFF2-40B4-BE49-F238E27FC236}">
                <a16:creationId xmlns:a16="http://schemas.microsoft.com/office/drawing/2014/main" id="{F7F75F07-E620-3D45-B674-BC0E220A6631}"/>
              </a:ext>
            </a:extLst>
          </p:cNvPr>
          <p:cNvSpPr>
            <a:spLocks/>
          </p:cNvSpPr>
          <p:nvPr/>
        </p:nvSpPr>
        <p:spPr bwMode="auto">
          <a:xfrm>
            <a:off x="8180388" y="1752600"/>
            <a:ext cx="457200" cy="1295400"/>
          </a:xfrm>
          <a:custGeom>
            <a:avLst/>
            <a:gdLst>
              <a:gd name="T0" fmla="*/ 0 w 288"/>
              <a:gd name="T1" fmla="*/ 0 h 816"/>
              <a:gd name="T2" fmla="*/ 2147483646 w 288"/>
              <a:gd name="T3" fmla="*/ 2147483646 h 816"/>
              <a:gd name="T4" fmla="*/ 2147483646 w 288"/>
              <a:gd name="T5" fmla="*/ 2147483646 h 816"/>
              <a:gd name="T6" fmla="*/ 0 w 288"/>
              <a:gd name="T7" fmla="*/ 2147483646 h 816"/>
              <a:gd name="T8" fmla="*/ 0 w 288"/>
              <a:gd name="T9" fmla="*/ 0 h 8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816"/>
              <a:gd name="T17" fmla="*/ 288 w 288"/>
              <a:gd name="T18" fmla="*/ 816 h 81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816">
                <a:moveTo>
                  <a:pt x="0" y="0"/>
                </a:moveTo>
                <a:lnTo>
                  <a:pt x="288" y="192"/>
                </a:lnTo>
                <a:lnTo>
                  <a:pt x="288" y="624"/>
                </a:lnTo>
                <a:lnTo>
                  <a:pt x="0" y="816"/>
                </a:lnTo>
                <a:lnTo>
                  <a:pt x="0" y="0"/>
                </a:lnTo>
                <a:close/>
              </a:path>
            </a:pathLst>
          </a:custGeom>
          <a:solidFill>
            <a:srgbClr val="99FFCC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ALU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2131</TotalTime>
  <Words>1032</Words>
  <Application>Microsoft Macintosh PowerPoint</Application>
  <PresentationFormat>On-screen Show (4:3)</PresentationFormat>
  <Paragraphs>268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Courier New</vt:lpstr>
      <vt:lpstr>Franklin Gothic Book</vt:lpstr>
      <vt:lpstr>Helvetica</vt:lpstr>
      <vt:lpstr>News Gothic MT</vt:lpstr>
      <vt:lpstr>Times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195</cp:revision>
  <dcterms:created xsi:type="dcterms:W3CDTF">2004-01-20T22:43:44Z</dcterms:created>
  <dcterms:modified xsi:type="dcterms:W3CDTF">2023-09-19T18:41:35Z</dcterms:modified>
</cp:coreProperties>
</file>